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256" r:id="rId2"/>
    <p:sldId id="261" r:id="rId3"/>
    <p:sldId id="312" r:id="rId4"/>
    <p:sldId id="279" r:id="rId5"/>
    <p:sldId id="262" r:id="rId6"/>
    <p:sldId id="263" r:id="rId7"/>
    <p:sldId id="264" r:id="rId8"/>
    <p:sldId id="265" r:id="rId9"/>
    <p:sldId id="266" r:id="rId10"/>
    <p:sldId id="317" r:id="rId11"/>
    <p:sldId id="318" r:id="rId12"/>
    <p:sldId id="267" r:id="rId13"/>
    <p:sldId id="314" r:id="rId14"/>
    <p:sldId id="313" r:id="rId15"/>
    <p:sldId id="319" r:id="rId16"/>
    <p:sldId id="320" r:id="rId17"/>
    <p:sldId id="321" r:id="rId18"/>
    <p:sldId id="272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269" r:id="rId29"/>
    <p:sldId id="331" r:id="rId30"/>
    <p:sldId id="277" r:id="rId31"/>
    <p:sldId id="333" r:id="rId32"/>
    <p:sldId id="271" r:id="rId33"/>
    <p:sldId id="335" r:id="rId34"/>
    <p:sldId id="334" r:id="rId35"/>
    <p:sldId id="273" r:id="rId36"/>
    <p:sldId id="274" r:id="rId37"/>
    <p:sldId id="275" r:id="rId38"/>
    <p:sldId id="276" r:id="rId39"/>
    <p:sldId id="284" r:id="rId40"/>
    <p:sldId id="280" r:id="rId41"/>
    <p:sldId id="281" r:id="rId42"/>
    <p:sldId id="282" r:id="rId43"/>
    <p:sldId id="283" r:id="rId44"/>
    <p:sldId id="289" r:id="rId45"/>
    <p:sldId id="290" r:id="rId46"/>
    <p:sldId id="291" r:id="rId47"/>
    <p:sldId id="292" r:id="rId48"/>
    <p:sldId id="293" r:id="rId49"/>
    <p:sldId id="294" r:id="rId50"/>
    <p:sldId id="295" r:id="rId51"/>
    <p:sldId id="296" r:id="rId52"/>
    <p:sldId id="297" r:id="rId53"/>
    <p:sldId id="298" r:id="rId54"/>
    <p:sldId id="299" r:id="rId55"/>
    <p:sldId id="300" r:id="rId56"/>
    <p:sldId id="288" r:id="rId57"/>
    <p:sldId id="301" r:id="rId58"/>
    <p:sldId id="302" r:id="rId59"/>
    <p:sldId id="303" r:id="rId60"/>
    <p:sldId id="304" r:id="rId61"/>
    <p:sldId id="305" r:id="rId62"/>
    <p:sldId id="306" r:id="rId63"/>
    <p:sldId id="307" r:id="rId64"/>
    <p:sldId id="308" r:id="rId65"/>
    <p:sldId id="309" r:id="rId66"/>
    <p:sldId id="310" r:id="rId67"/>
    <p:sldId id="336" r:id="rId68"/>
    <p:sldId id="337" r:id="rId69"/>
    <p:sldId id="338" r:id="rId70"/>
    <p:sldId id="339" r:id="rId71"/>
    <p:sldId id="340" r:id="rId72"/>
    <p:sldId id="341" r:id="rId73"/>
    <p:sldId id="342" r:id="rId74"/>
    <p:sldId id="343" r:id="rId75"/>
    <p:sldId id="344" r:id="rId76"/>
    <p:sldId id="345" r:id="rId77"/>
    <p:sldId id="268" r:id="rId78"/>
    <p:sldId id="311" r:id="rId7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79" autoAdjust="0"/>
  </p:normalViewPr>
  <p:slideViewPr>
    <p:cSldViewPr>
      <p:cViewPr varScale="1">
        <p:scale>
          <a:sx n="58" d="100"/>
          <a:sy n="58" d="100"/>
        </p:scale>
        <p:origin x="-125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9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5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6C831CC-57D5-452E-9C61-3E25AAEE9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9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4F88F98-F910-493C-AB5C-5916A005E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591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A1E8B-2153-4F99-91AB-37BB32516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3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FCD96040-AAEC-4406-ACE6-80F431520B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68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8EBFB899-9FB0-42B3-9DE2-04AD6550E4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83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05D070AE-EFCB-4628-8DEA-7BA9B38E83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855121A0-D9C1-4AF3-8060-DA92D8C364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90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FE935218-8679-4F8E-8851-91768AD8DA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14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45F16FCE-80B8-44E3-91C9-98C2BE4679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151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85CE771B-67AF-4043-B537-4CDA14A647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02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BBC12B71-46F6-4AD9-9BA3-5A010C8167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83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CF0F1150-F486-4327-A9EA-1E368C57D2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21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32AC3CBC-8CED-4F9F-801E-2FEBB9686F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71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760B8B69-7351-4D08-9171-FA9FBC1459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82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Lecture 10 </a:t>
            </a:r>
            <a:r>
              <a:rPr lang="en-US" dirty="0"/>
              <a:t>- </a:t>
            </a:r>
            <a:fld id="{C8F3742E-502C-4E33-B231-A9E2671A8D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rack.org/phrack/56/p56-0x05" TargetMode="External"/><Relationship Id="rId2" Type="http://schemas.openxmlformats.org/officeDocument/2006/relationships/hyperlink" Target="http://www.coresecurity.com/files/files/11/StackguardPaper.pdf" TargetMode="Externa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hyperlink" Target="http://phrack.org/show.php?p=49&amp;a=1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Lecture 10</a:t>
            </a:r>
            <a:br>
              <a:rPr lang="en-US" dirty="0" smtClean="0"/>
            </a:br>
            <a:r>
              <a:rPr lang="en-US" dirty="0" smtClean="0"/>
              <a:t>Implementation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– 3350   Software Engineering II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Best Coding Practices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The following slides on best practices draw heavily upon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smtClean="0"/>
              <a:t>Clean Code</a:t>
            </a:r>
            <a:r>
              <a:rPr lang="en-US" sz="2400" smtClean="0"/>
              <a:t> – full citation in reference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Agile Development Community is the origin of the Best Coding Practices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You must devote effort to writing and maintaining quality code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As the code deteriorates, so decreases team productivity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Decreasing productivity, causes less effort to be expended in maintaining code quality. Leading to lower productivity …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positive feedback loop that is inherently unstable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Best Coding Practices (cont)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Writing clean code is what you must do in order to call yourself a professional.  There is no reasonable excuse for doing anything less than your best.</a:t>
            </a:r>
          </a:p>
          <a:p>
            <a:pPr algn="r">
              <a:buFontTx/>
              <a:buNone/>
            </a:pPr>
            <a:r>
              <a:rPr lang="en-US" smtClean="0"/>
              <a:t> - </a:t>
            </a:r>
            <a:r>
              <a:rPr lang="en-US" i="1" smtClean="0"/>
              <a:t>Robert Martin</a:t>
            </a:r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57DF4C32-6AC8-4F11-B5CF-E67FFC8CD52D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Best Programming Practices 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305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Will examine guidelines relating to the following areas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Identifier names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Functions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Comments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Formatting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Guidelines for Identifier Names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Meaning must be obvious to the maintenance programmer</a:t>
            </a:r>
          </a:p>
          <a:p>
            <a:pPr lvl="1" eaLnBrk="1" hangingPunct="1"/>
            <a:r>
              <a:rPr lang="en-US" smtClean="0"/>
              <a:t>Maximize communications</a:t>
            </a:r>
          </a:p>
          <a:p>
            <a:pPr eaLnBrk="1" hangingPunct="1"/>
            <a:r>
              <a:rPr lang="en-US" smtClean="0"/>
              <a:t>Use intention-revealing names</a:t>
            </a:r>
          </a:p>
          <a:p>
            <a:pPr lvl="1" eaLnBrk="1" hangingPunct="1"/>
            <a:r>
              <a:rPr lang="en-US" smtClean="0"/>
              <a:t>Much harder than it seems</a:t>
            </a:r>
          </a:p>
          <a:p>
            <a:pPr lvl="1" eaLnBrk="1" hangingPunct="1"/>
            <a:r>
              <a:rPr lang="en-US" smtClean="0"/>
              <a:t>Accept that the name will probably change as you are developing</a:t>
            </a:r>
          </a:p>
        </p:txBody>
      </p:sp>
      <p:sp>
        <p:nvSpPr>
          <p:cNvPr id="15364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5365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15366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E4987B43-6C76-46F4-AFDA-2CDA382AC1A9}" type="slidenum">
              <a:rPr lang="en-US" sz="1400">
                <a:latin typeface="Arial" charset="0"/>
              </a:rPr>
              <a:pPr algn="r" eaLnBrk="1" hangingPunct="1"/>
              <a:t>13</a:t>
            </a:fld>
            <a:endParaRPr lang="en-US" sz="1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1638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4E73EC5D-D893-4EE7-9E99-DA334B423046}" type="slidenum">
              <a:rPr lang="en-US" sz="1400">
                <a:latin typeface="Arial" charset="0"/>
              </a:rPr>
              <a:pPr algn="r" eaLnBrk="1" hangingPunct="1"/>
              <a:t>14</a:t>
            </a:fld>
            <a:endParaRPr lang="en-US" sz="1400" dirty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Practices 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305800" cy="4495800"/>
          </a:xfrm>
        </p:spPr>
        <p:txBody>
          <a:bodyPr/>
          <a:lstStyle/>
          <a:p>
            <a:pPr eaLnBrk="1" hangingPunct="1"/>
            <a:r>
              <a:rPr lang="en-US" smtClean="0"/>
              <a:t>General Guidelines</a:t>
            </a:r>
          </a:p>
          <a:p>
            <a:pPr lvl="1" eaLnBrk="1" hangingPunct="1"/>
            <a:r>
              <a:rPr lang="en-US" smtClean="0"/>
              <a:t>Variables should be nouns (noun phrases)</a:t>
            </a:r>
          </a:p>
          <a:p>
            <a:pPr lvl="1" eaLnBrk="1" hangingPunct="1"/>
            <a:r>
              <a:rPr lang="en-US" smtClean="0"/>
              <a:t>Class and objects names should be nouns (noun phrases</a:t>
            </a:r>
          </a:p>
          <a:p>
            <a:pPr lvl="1" eaLnBrk="1" hangingPunct="1"/>
            <a:r>
              <a:rPr lang="en-US" smtClean="0"/>
              <a:t>Function and method names should be verbs (verb phrases)</a:t>
            </a:r>
          </a:p>
          <a:p>
            <a:pPr lvl="1" eaLnBrk="1" hangingPunct="1"/>
            <a:r>
              <a:rPr lang="en-US" smtClean="0"/>
              <a:t>Kernighan and Pike assert: “Long names for global identifies; short names for local identifiers”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Identifier Names (cont)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Identifier name should answer the questions</a:t>
            </a:r>
          </a:p>
          <a:p>
            <a:pPr lvl="1"/>
            <a:r>
              <a:rPr lang="en-US" smtClean="0"/>
              <a:t>Why does the entity exist?</a:t>
            </a:r>
          </a:p>
          <a:p>
            <a:pPr lvl="1"/>
            <a:r>
              <a:rPr lang="en-US" smtClean="0"/>
              <a:t>What does the entity do?</a:t>
            </a:r>
          </a:p>
          <a:p>
            <a:pPr lvl="1"/>
            <a:r>
              <a:rPr lang="en-US" smtClean="0"/>
              <a:t>How is the entity used?</a:t>
            </a:r>
          </a:p>
          <a:p>
            <a:r>
              <a:rPr lang="en-US" smtClean="0"/>
              <a:t>If the identifier name requires a comment to answer these questions</a:t>
            </a:r>
          </a:p>
          <a:p>
            <a:pPr lvl="1"/>
            <a:r>
              <a:rPr lang="en-US" smtClean="0"/>
              <a:t>The name does not reveal the identifier’s intent and needs to be changed</a:t>
            </a:r>
          </a:p>
        </p:txBody>
      </p:sp>
      <p:sp>
        <p:nvSpPr>
          <p:cNvPr id="17412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7413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17414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AE26AB38-CBE7-4782-8094-966D5028EBED}" type="slidenum">
              <a:rPr lang="en-US" sz="1400">
                <a:latin typeface="Arial" charset="0"/>
              </a:rPr>
              <a:pPr algn="r" eaLnBrk="1" hangingPunct="1"/>
              <a:t>15</a:t>
            </a:fld>
            <a:endParaRPr lang="en-US" sz="1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Identifier Names (cont)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Avoid Disinformation</a:t>
            </a:r>
          </a:p>
          <a:p>
            <a:pPr lvl="1" eaLnBrk="1" hangingPunct="1"/>
            <a:r>
              <a:rPr lang="en-US" sz="2400" smtClean="0"/>
              <a:t>Use a difference in identifier only when you are making a meaningful distinction </a:t>
            </a:r>
          </a:p>
          <a:p>
            <a:pPr lvl="2" eaLnBrk="1" hangingPunct="1"/>
            <a:r>
              <a:rPr lang="en-US" sz="2000" smtClean="0"/>
              <a:t>Example: fetch, get, retrieve  or controller, manager, driver</a:t>
            </a:r>
          </a:p>
          <a:p>
            <a:pPr lvl="1"/>
            <a:r>
              <a:rPr lang="en-US" sz="2400" smtClean="0"/>
              <a:t>Don’t use lower case L or upper case O as variable name</a:t>
            </a:r>
          </a:p>
          <a:p>
            <a:pPr lvl="1"/>
            <a:r>
              <a:rPr lang="en-US" sz="2400" smtClean="0"/>
              <a:t>Don’t use noise words</a:t>
            </a:r>
          </a:p>
          <a:p>
            <a:pPr lvl="2"/>
            <a:r>
              <a:rPr lang="en-US" sz="2000" smtClean="0"/>
              <a:t>a, an, the  - as prefixes without a convention</a:t>
            </a:r>
          </a:p>
          <a:p>
            <a:pPr lvl="2"/>
            <a:r>
              <a:rPr lang="en-US" sz="2000" smtClean="0"/>
              <a:t>info, data – as suffixes</a:t>
            </a:r>
          </a:p>
          <a:p>
            <a:pPr lvl="2"/>
            <a:r>
              <a:rPr lang="en-US" sz="2000" smtClean="0"/>
              <a:t>nameString instead of name?</a:t>
            </a:r>
          </a:p>
        </p:txBody>
      </p:sp>
      <p:sp>
        <p:nvSpPr>
          <p:cNvPr id="1843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843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1843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6C95ECFE-1CB6-4D84-9C18-87F9A43705FA}" type="slidenum">
              <a:rPr lang="en-US" sz="1400">
                <a:latin typeface="Arial" charset="0"/>
              </a:rPr>
              <a:pPr algn="r" eaLnBrk="1" hangingPunct="1"/>
              <a:t>16</a:t>
            </a:fld>
            <a:endParaRPr lang="en-US" sz="1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Contrived (?) Example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>
              <a:buFontTx/>
              <a:buNone/>
            </a:pPr>
            <a:endParaRPr lang="en-US" smtClean="0">
              <a:latin typeface="Courier New" pitchFamily="49" charset="0"/>
            </a:endParaRPr>
          </a:p>
          <a:p>
            <a:pPr lvl="2">
              <a:buFontTx/>
              <a:buNone/>
            </a:pPr>
            <a:r>
              <a:rPr lang="en-US" sz="2800" smtClean="0">
                <a:latin typeface="Courier New" pitchFamily="49" charset="0"/>
              </a:rPr>
              <a:t>int a = 1;</a:t>
            </a:r>
          </a:p>
          <a:p>
            <a:pPr lvl="2">
              <a:buFontTx/>
              <a:buNone/>
            </a:pPr>
            <a:endParaRPr lang="en-US" sz="2800" smtClean="0">
              <a:latin typeface="Courier New" pitchFamily="49" charset="0"/>
            </a:endParaRPr>
          </a:p>
          <a:p>
            <a:pPr lvl="2">
              <a:buFontTx/>
              <a:buNone/>
            </a:pPr>
            <a:r>
              <a:rPr lang="en-US" sz="2800" smtClean="0">
                <a:latin typeface="Courier New" pitchFamily="49" charset="0"/>
              </a:rPr>
              <a:t>if( 1 == O1 )</a:t>
            </a:r>
          </a:p>
          <a:p>
            <a:pPr lvl="2">
              <a:buFontTx/>
              <a:buNone/>
            </a:pPr>
            <a:r>
              <a:rPr lang="en-US" sz="2800" smtClean="0">
                <a:latin typeface="Courier New" pitchFamily="49" charset="0"/>
              </a:rPr>
              <a:t>	a = Ol</a:t>
            </a:r>
          </a:p>
          <a:p>
            <a:pPr lvl="2">
              <a:buFontTx/>
              <a:buNone/>
            </a:pPr>
            <a:r>
              <a:rPr lang="en-US" sz="2800" smtClean="0">
                <a:latin typeface="Courier New" pitchFamily="49" charset="0"/>
              </a:rPr>
              <a:t>else</a:t>
            </a:r>
          </a:p>
          <a:p>
            <a:pPr lvl="2">
              <a:buFontTx/>
              <a:buNone/>
            </a:pPr>
            <a:r>
              <a:rPr lang="en-US" sz="2800" smtClean="0">
                <a:latin typeface="Courier New" pitchFamily="49" charset="0"/>
              </a:rPr>
              <a:t>	a = 01</a:t>
            </a:r>
          </a:p>
        </p:txBody>
      </p:sp>
      <p:sp>
        <p:nvSpPr>
          <p:cNvPr id="19460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9461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19462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BBC9E6A5-2C2D-4FFF-ACDD-0A8C86CC2AC8}" type="slidenum">
              <a:rPr lang="en-US" sz="1400">
                <a:latin typeface="Arial" charset="0"/>
              </a:rPr>
              <a:pPr algn="r" eaLnBrk="1" hangingPunct="1"/>
              <a:t>17</a:t>
            </a:fld>
            <a:endParaRPr lang="en-US" sz="1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E36D587A-8998-427A-A92F-C8FBFDAD3AA4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Identifier Names (cont)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Use pronounceable names</a:t>
            </a:r>
          </a:p>
          <a:p>
            <a:pPr eaLnBrk="1" hangingPunct="1"/>
            <a:r>
              <a:rPr lang="en-US" smtClean="0"/>
              <a:t>Use searchable names</a:t>
            </a:r>
          </a:p>
          <a:p>
            <a:pPr lvl="1" eaLnBrk="1" hangingPunct="1"/>
            <a:r>
              <a:rPr lang="en-US" smtClean="0"/>
              <a:t>One or two letter variable names and literal constants yield too many matches</a:t>
            </a:r>
          </a:p>
          <a:p>
            <a:pPr eaLnBrk="1" hangingPunct="1"/>
            <a:r>
              <a:rPr lang="en-US" smtClean="0"/>
              <a:t>Avoid encoding the identifier type in the name</a:t>
            </a:r>
          </a:p>
          <a:p>
            <a:pPr lvl="1" eaLnBrk="1" hangingPunct="1"/>
            <a:r>
              <a:rPr lang="en-US" smtClean="0"/>
              <a:t>In particular, eschew Hungarian notation</a:t>
            </a:r>
          </a:p>
          <a:p>
            <a:pPr lvl="2" eaLnBrk="1" hangingPunct="1"/>
            <a:r>
              <a:rPr lang="en-US" smtClean="0"/>
              <a:t>No help with strongly typed languages</a:t>
            </a:r>
          </a:p>
          <a:p>
            <a:pPr lvl="2" eaLnBrk="1" hangingPunct="1"/>
            <a:r>
              <a:rPr lang="en-US" smtClean="0"/>
              <a:t>Allow for misleading information if the type changes</a:t>
            </a:r>
          </a:p>
          <a:p>
            <a:pPr lvl="3" eaLnBrk="1" hangingPunct="1"/>
            <a:r>
              <a:rPr lang="en-US" smtClean="0"/>
              <a:t>But the encoding doesn’t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2150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EFBB94AE-4F5E-47BE-9475-A1A6B152FE5E}" type="slidenum">
              <a:rPr lang="en-US" sz="1400">
                <a:latin typeface="Arial" charset="0"/>
              </a:rPr>
              <a:pPr algn="r" eaLnBrk="1" hangingPunct="1"/>
              <a:t>19</a:t>
            </a:fld>
            <a:endParaRPr lang="en-US" sz="1400" dirty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Identifier Names (cont)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Avoid mental mappings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Short names / heavily abbreviated names require the reader to translate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Avoid cute names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Prefer solution domain names over problem domain names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Who is the reading audience of your code?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Prefer problem domain names over informal names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1E90D1CC-D42D-436C-8CCB-1EB7B552C934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Implementation Workflow </a:t>
            </a:r>
          </a:p>
          <a:p>
            <a:pPr eaLnBrk="1" hangingPunct="1"/>
            <a:r>
              <a:rPr lang="en-US" smtClean="0"/>
              <a:t>Choosing a Programming Language</a:t>
            </a:r>
          </a:p>
          <a:p>
            <a:pPr eaLnBrk="1" hangingPunct="1"/>
            <a:r>
              <a:rPr lang="en-US" smtClean="0"/>
              <a:t>Good Programming Practices</a:t>
            </a:r>
          </a:p>
          <a:p>
            <a:pPr eaLnBrk="1" hangingPunct="1"/>
            <a:r>
              <a:rPr lang="en-US" smtClean="0"/>
              <a:t>Coding Standards</a:t>
            </a:r>
          </a:p>
          <a:p>
            <a:pPr eaLnBrk="1" hangingPunct="1"/>
            <a:r>
              <a:rPr lang="en-US" smtClean="0"/>
              <a:t>Metrics for the Implementation Workflow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22532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5602BDE1-7F14-4A24-AEC9-B8C163D7D368}" type="slidenum">
              <a:rPr lang="en-US" sz="1400">
                <a:latin typeface="Arial" charset="0"/>
              </a:rPr>
              <a:pPr algn="r" eaLnBrk="1" hangingPunct="1"/>
              <a:t>20</a:t>
            </a:fld>
            <a:endParaRPr lang="en-US" sz="1400" dirty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Identifier Names (cont)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Don’t add gratuitous context to identifier names</a:t>
            </a:r>
          </a:p>
          <a:p>
            <a:pPr lvl="1" eaLnBrk="1" hangingPunct="1"/>
            <a:r>
              <a:rPr lang="en-US" smtClean="0"/>
              <a:t>Add context only as necessary</a:t>
            </a:r>
          </a:p>
          <a:p>
            <a:pPr lvl="2" eaLnBrk="1" hangingPunct="1"/>
            <a:r>
              <a:rPr lang="en-US" smtClean="0"/>
              <a:t>accountAddress and customerAddress may be appropriate for instances of a class</a:t>
            </a:r>
          </a:p>
          <a:p>
            <a:pPr lvl="2" eaLnBrk="1" hangingPunct="1"/>
            <a:r>
              <a:rPr lang="en-US" smtClean="0"/>
              <a:t>But not appropriate for a class name – Address would be a better choice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3555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23556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0194837E-CD50-4DC7-A308-564848902E2F}" type="slidenum">
              <a:rPr lang="en-US" sz="1400">
                <a:latin typeface="Arial" charset="0"/>
              </a:rPr>
              <a:pPr algn="r" eaLnBrk="1" hangingPunct="1"/>
              <a:t>21</a:t>
            </a:fld>
            <a:endParaRPr lang="en-US" sz="1400" dirty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Identifier Names (cont)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Final comments</a:t>
            </a:r>
          </a:p>
          <a:p>
            <a:pPr lvl="1" eaLnBrk="1" hangingPunct="1"/>
            <a:r>
              <a:rPr lang="en-US" smtClean="0"/>
              <a:t>Poor names</a:t>
            </a:r>
          </a:p>
          <a:p>
            <a:pPr lvl="2" eaLnBrk="1" hangingPunct="1"/>
            <a:r>
              <a:rPr lang="en-US" smtClean="0"/>
              <a:t>Impede communications between the code author and the code reader</a:t>
            </a:r>
          </a:p>
          <a:p>
            <a:pPr lvl="2" eaLnBrk="1" hangingPunct="1"/>
            <a:r>
              <a:rPr lang="en-US" smtClean="0"/>
              <a:t>Have been shown to be an indicator of overall poor code quality</a:t>
            </a:r>
          </a:p>
          <a:p>
            <a:pPr lvl="3" eaLnBrk="1" hangingPunct="1"/>
            <a:r>
              <a:rPr lang="en-US" smtClean="0"/>
              <a:t>Indicate a less than complete understanding by the author</a:t>
            </a:r>
          </a:p>
          <a:p>
            <a:pPr lvl="3" eaLnBrk="1" hangingPunct="1"/>
            <a:r>
              <a:rPr lang="en-US" smtClean="0"/>
              <a:t>Point to likely areas for code faults</a:t>
            </a:r>
          </a:p>
          <a:p>
            <a:pPr lvl="3" eaLnBrk="1" hangingPunct="1"/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4579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24580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D8AB6BB7-9B80-4A13-B4AA-14E6E356E500}" type="slidenum">
              <a:rPr lang="en-US" sz="1400">
                <a:latin typeface="Arial" charset="0"/>
              </a:rPr>
              <a:pPr algn="r" eaLnBrk="1" hangingPunct="1"/>
              <a:t>22</a:t>
            </a:fld>
            <a:endParaRPr lang="en-US" sz="1400" dirty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Guidelines for Functions 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First rule of functions</a:t>
            </a:r>
          </a:p>
          <a:p>
            <a:pPr lvl="1" eaLnBrk="1" hangingPunct="1"/>
            <a:r>
              <a:rPr lang="en-US" smtClean="0"/>
              <a:t>A function should be small</a:t>
            </a:r>
          </a:p>
          <a:p>
            <a:pPr eaLnBrk="1" hangingPunct="1"/>
            <a:r>
              <a:rPr lang="en-US" smtClean="0"/>
              <a:t>Second rule of functions</a:t>
            </a:r>
          </a:p>
          <a:p>
            <a:pPr lvl="1" eaLnBrk="1" hangingPunct="1"/>
            <a:r>
              <a:rPr lang="en-US" smtClean="0"/>
              <a:t>A function should be smaller than would be produced by rule 1</a:t>
            </a:r>
          </a:p>
          <a:p>
            <a:pPr lvl="1" eaLnBrk="1" hangingPunct="1"/>
            <a:r>
              <a:rPr lang="en-US" smtClean="0"/>
              <a:t>Try for an average of 20 lines / function</a:t>
            </a:r>
          </a:p>
          <a:p>
            <a:pPr lvl="1" eaLnBrk="1" hangingPunct="1"/>
            <a:r>
              <a:rPr lang="en-US" smtClean="0"/>
              <a:t>Indent depth should should be 1 or 2 levels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5603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25604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CA364A18-5AF7-4BF6-8833-1885D810C54D}" type="slidenum">
              <a:rPr lang="en-US" sz="1400">
                <a:latin typeface="Arial" charset="0"/>
              </a:rPr>
              <a:pPr algn="r" eaLnBrk="1" hangingPunct="1"/>
              <a:t>23</a:t>
            </a:fld>
            <a:endParaRPr lang="en-US" sz="1400" dirty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 (cont)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Functions should do 1 thing</a:t>
            </a:r>
          </a:p>
          <a:p>
            <a:pPr lvl="1" eaLnBrk="1" hangingPunct="1"/>
            <a:r>
              <a:rPr lang="en-US" smtClean="0"/>
              <a:t>They should do it well</a:t>
            </a:r>
          </a:p>
          <a:p>
            <a:pPr lvl="1" eaLnBrk="1" hangingPunct="1"/>
            <a:r>
              <a:rPr lang="en-US" smtClean="0"/>
              <a:t>They should do that 1 thing only</a:t>
            </a:r>
          </a:p>
          <a:p>
            <a:pPr lvl="1" eaLnBrk="1" hangingPunct="1"/>
            <a:r>
              <a:rPr lang="en-US" smtClean="0"/>
              <a:t>All steps in the function should be at the same level of abstraction</a:t>
            </a:r>
          </a:p>
          <a:p>
            <a:pPr eaLnBrk="1" hangingPunct="1"/>
            <a:r>
              <a:rPr lang="en-US" smtClean="0"/>
              <a:t>Principle of Least Surprise</a:t>
            </a:r>
          </a:p>
          <a:p>
            <a:pPr lvl="1" eaLnBrk="1" hangingPunct="1"/>
            <a:r>
              <a:rPr lang="en-US" smtClean="0"/>
              <a:t>Based upon the function name, the code in the function is what you would expect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662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52B06F58-9792-455D-B21D-C1E85C08AC65}" type="slidenum">
              <a:rPr lang="en-US" sz="1400">
                <a:latin typeface="Arial" charset="0"/>
              </a:rPr>
              <a:pPr algn="r" eaLnBrk="1" hangingPunct="1"/>
              <a:t>24</a:t>
            </a:fld>
            <a:endParaRPr lang="en-US" sz="1400" dirty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 (cont)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The ideal number of arguments is zero</a:t>
            </a:r>
          </a:p>
          <a:p>
            <a:pPr lvl="1" eaLnBrk="1" hangingPunct="1"/>
            <a:r>
              <a:rPr lang="en-US" smtClean="0"/>
              <a:t>Niladic</a:t>
            </a:r>
          </a:p>
          <a:p>
            <a:pPr eaLnBrk="1" hangingPunct="1"/>
            <a:r>
              <a:rPr lang="en-US" smtClean="0"/>
              <a:t>Followed by</a:t>
            </a:r>
          </a:p>
          <a:p>
            <a:pPr lvl="1" eaLnBrk="1" hangingPunct="1"/>
            <a:r>
              <a:rPr lang="en-US" smtClean="0"/>
              <a:t>1 argument – Monadic</a:t>
            </a:r>
          </a:p>
          <a:p>
            <a:pPr lvl="1" eaLnBrk="1" hangingPunct="1"/>
            <a:r>
              <a:rPr lang="en-US" smtClean="0"/>
              <a:t>2 arguments – Dyadic</a:t>
            </a:r>
          </a:p>
          <a:p>
            <a:pPr lvl="1" eaLnBrk="1" hangingPunct="1"/>
            <a:r>
              <a:rPr lang="en-US" smtClean="0"/>
              <a:t>3 arguments – Triadic</a:t>
            </a:r>
          </a:p>
          <a:p>
            <a:pPr eaLnBrk="1" hangingPunct="1"/>
            <a:r>
              <a:rPr lang="en-US" smtClean="0"/>
              <a:t>Any more than 3 requires compelling justification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7651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27652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429C7F01-8A2B-4F2B-AF78-C6CB572E8DAD}" type="slidenum">
              <a:rPr lang="en-US" sz="1400">
                <a:latin typeface="Arial" charset="0"/>
              </a:rPr>
              <a:pPr algn="r" eaLnBrk="1" hangingPunct="1"/>
              <a:t>25</a:t>
            </a:fld>
            <a:endParaRPr lang="en-US" sz="1400" dirty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 (cont)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Why restrict the the number of arguments?</a:t>
            </a:r>
          </a:p>
          <a:p>
            <a:pPr lvl="1" eaLnBrk="1" hangingPunct="1"/>
            <a:r>
              <a:rPr lang="en-US" smtClean="0"/>
              <a:t>An increasing number of argument requires increasing conceptual power</a:t>
            </a:r>
          </a:p>
          <a:p>
            <a:pPr lvl="1" eaLnBrk="1" hangingPunct="1"/>
            <a:r>
              <a:rPr lang="en-US" smtClean="0"/>
              <a:t>Harder to test and requires an increasing number of tests</a:t>
            </a:r>
          </a:p>
          <a:p>
            <a:pPr eaLnBrk="1" hangingPunct="1"/>
            <a:r>
              <a:rPr lang="en-US" smtClean="0"/>
              <a:t>Eschew flag arguments</a:t>
            </a:r>
          </a:p>
          <a:p>
            <a:pPr lvl="1" eaLnBrk="1" hangingPunct="1"/>
            <a:r>
              <a:rPr lang="en-US" smtClean="0"/>
              <a:t>Indicate that a function is doing more than 1 thing</a:t>
            </a:r>
          </a:p>
          <a:p>
            <a:pPr eaLnBrk="1" hangingPunct="1"/>
            <a:r>
              <a:rPr lang="en-US" smtClean="0"/>
              <a:t>Functions should have no side effects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8675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28676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25B88F29-403B-41D9-AE71-43073F34F36A}" type="slidenum">
              <a:rPr lang="en-US" sz="1400">
                <a:latin typeface="Arial" charset="0"/>
              </a:rPr>
              <a:pPr algn="r" eaLnBrk="1" hangingPunct="1"/>
              <a:t>26</a:t>
            </a:fld>
            <a:endParaRPr lang="en-US" sz="1400" dirty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 (cont)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Avoid output arguments</a:t>
            </a:r>
          </a:p>
          <a:p>
            <a:pPr lvl="1" eaLnBrk="1" hangingPunct="1"/>
            <a:r>
              <a:rPr lang="en-US" smtClean="0"/>
              <a:t>The reader’s expectation is that an argument is an input</a:t>
            </a:r>
          </a:p>
          <a:p>
            <a:pPr lvl="1" eaLnBrk="1" hangingPunct="1"/>
            <a:r>
              <a:rPr lang="en-US" smtClean="0"/>
              <a:t>Prior to object oriented programming, one could justify the use of output arguments</a:t>
            </a:r>
          </a:p>
          <a:p>
            <a:pPr lvl="2" eaLnBrk="1" hangingPunct="1"/>
            <a:r>
              <a:rPr lang="en-US" smtClean="0"/>
              <a:t>With o-o, instead of having a function return a value through an argument, the function should change the state of the appropriate object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9699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29700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9C1CAE5D-821F-4CB4-A210-15E818F03D2A}" type="slidenum">
              <a:rPr lang="en-US" sz="1400">
                <a:latin typeface="Arial" charset="0"/>
              </a:rPr>
              <a:pPr algn="r" eaLnBrk="1" hangingPunct="1"/>
              <a:t>27</a:t>
            </a:fld>
            <a:endParaRPr lang="en-US" sz="1400" dirty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 (cont)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Functions should change the state of an object or return the state of an objects – never both</a:t>
            </a:r>
          </a:p>
          <a:p>
            <a:pPr eaLnBrk="1" hangingPunct="1"/>
            <a:r>
              <a:rPr lang="en-US" smtClean="0"/>
              <a:t>Prefer exceptions over returning error codes</a:t>
            </a:r>
          </a:p>
          <a:p>
            <a:pPr eaLnBrk="1" hangingPunct="1"/>
            <a:r>
              <a:rPr lang="en-US" smtClean="0"/>
              <a:t>Never duplicate code (i.e. copy &amp;paste)</a:t>
            </a:r>
          </a:p>
          <a:p>
            <a:pPr lvl="1" eaLnBrk="1" hangingPunct="1"/>
            <a:r>
              <a:rPr lang="en-US" smtClean="0"/>
              <a:t>Code bloat</a:t>
            </a:r>
          </a:p>
          <a:p>
            <a:pPr lvl="1" eaLnBrk="1" hangingPunct="1"/>
            <a:r>
              <a:rPr lang="en-US" smtClean="0"/>
              <a:t>Multiple places to change the code =&gt; multiple places for faults to be injected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4F389586-E158-4963-98BA-748A8C5F4F04}" type="slidenum">
              <a:rPr lang="en-US" sz="1400" smtClean="0">
                <a:latin typeface="Arial" charset="0"/>
              </a:rPr>
              <a:pPr eaLnBrk="1" hangingPunct="1"/>
              <a:t>28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Guidelines for Comments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Myth of “self-documenting” code</a:t>
            </a:r>
          </a:p>
          <a:p>
            <a:pPr lvl="1" eaLnBrk="1" hangingPunct="1"/>
            <a:r>
              <a:rPr lang="en-US" smtClean="0"/>
              <a:t>Goal: The code should </a:t>
            </a:r>
            <a:r>
              <a:rPr lang="en-US" smtClean="0">
                <a:solidFill>
                  <a:schemeClr val="tx2"/>
                </a:solidFill>
              </a:rPr>
              <a:t>not</a:t>
            </a:r>
            <a:r>
              <a:rPr lang="en-US" smtClean="0"/>
              <a:t> need comments to make clear the </a:t>
            </a:r>
            <a:r>
              <a:rPr lang="en-US" smtClean="0">
                <a:solidFill>
                  <a:schemeClr val="tx2"/>
                </a:solidFill>
              </a:rPr>
              <a:t>“how”</a:t>
            </a:r>
            <a:r>
              <a:rPr lang="en-US" smtClean="0"/>
              <a:t> of the code</a:t>
            </a:r>
          </a:p>
          <a:p>
            <a:pPr lvl="1" eaLnBrk="1" hangingPunct="1"/>
            <a:r>
              <a:rPr lang="en-US" smtClean="0"/>
              <a:t>Always need internal documentation</a:t>
            </a:r>
          </a:p>
          <a:p>
            <a:pPr lvl="2" eaLnBrk="1" hangingPunct="1"/>
            <a:r>
              <a:rPr lang="en-US" smtClean="0"/>
              <a:t>To meet the need of making clear the </a:t>
            </a:r>
            <a:r>
              <a:rPr lang="en-US" smtClean="0">
                <a:solidFill>
                  <a:schemeClr val="tx2"/>
                </a:solidFill>
              </a:rPr>
              <a:t>“why”</a:t>
            </a:r>
          </a:p>
          <a:p>
            <a:pPr lvl="2" eaLnBrk="1" hangingPunct="1"/>
            <a:r>
              <a:rPr lang="en-US" smtClean="0"/>
              <a:t>Block comments at the beginning of each unit</a:t>
            </a:r>
          </a:p>
          <a:p>
            <a:pPr lvl="2" eaLnBrk="1" hangingPunct="1"/>
            <a:r>
              <a:rPr lang="en-US" smtClean="0"/>
              <a:t>Comments interspersed (as needed) within the unit</a:t>
            </a:r>
          </a:p>
          <a:p>
            <a:pPr lvl="4" eaLnBrk="1" hangingPunct="1"/>
            <a:endParaRPr lang="en-US" smtClean="0"/>
          </a:p>
          <a:p>
            <a:pPr lvl="2" eaLnBrk="1" hangingPunct="1"/>
            <a:endParaRPr 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174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3174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FD3A8981-D1FF-4107-B3EB-D3B03A8F7883}" type="slidenum">
              <a:rPr lang="en-US" sz="1400">
                <a:latin typeface="Arial" charset="0"/>
              </a:rPr>
              <a:pPr algn="r" eaLnBrk="1" hangingPunct="1"/>
              <a:t>29</a:t>
            </a:fld>
            <a:endParaRPr lang="en-US" sz="1400" dirty="0">
              <a:latin typeface="Arial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Comments (cont)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The previous slide not withstanding, which code would you rather read?</a:t>
            </a:r>
          </a:p>
          <a:p>
            <a:pPr eaLnBrk="1" hangingPunct="1"/>
            <a:r>
              <a:rPr lang="en-US" smtClean="0"/>
              <a:t>Version 1</a:t>
            </a:r>
          </a:p>
          <a:p>
            <a:pPr eaLnBrk="1" hangingPunct="1">
              <a:buFontTx/>
              <a:buNone/>
            </a:pPr>
            <a:r>
              <a:rPr lang="en-US" sz="1800" smtClean="0">
                <a:latin typeface="Lucida Console" pitchFamily="49" charset="0"/>
              </a:rPr>
              <a:t>//</a:t>
            </a:r>
          </a:p>
          <a:p>
            <a:pPr eaLnBrk="1" hangingPunct="1">
              <a:buFontTx/>
              <a:buNone/>
            </a:pPr>
            <a:r>
              <a:rPr lang="en-US" sz="1800" smtClean="0">
                <a:latin typeface="Lucida Console" pitchFamily="49" charset="0"/>
              </a:rPr>
              <a:t>//  *** Check if employee is eligible for benefits</a:t>
            </a:r>
          </a:p>
          <a:p>
            <a:pPr eaLnBrk="1" hangingPunct="1">
              <a:buFontTx/>
              <a:buNone/>
            </a:pPr>
            <a:r>
              <a:rPr lang="en-US" sz="1800" smtClean="0">
                <a:latin typeface="Lucida Console" pitchFamily="49" charset="0"/>
              </a:rPr>
              <a:t>//</a:t>
            </a:r>
          </a:p>
          <a:p>
            <a:pPr lvl="1" eaLnBrk="1" hangingPunct="1">
              <a:buFontTx/>
              <a:buNone/>
            </a:pPr>
            <a:r>
              <a:rPr lang="en-US" sz="1600" smtClean="0">
                <a:latin typeface="Lucida Console" pitchFamily="49" charset="0"/>
              </a:rPr>
              <a:t>if( (employee.flags &amp; HOURLY_FLAG) &amp;&amp; (employee.age &gt; 55 ) )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Version 2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 </a:t>
            </a:r>
            <a:r>
              <a:rPr lang="en-US" sz="1600" smtClean="0">
                <a:latin typeface="Lucida Console" pitchFamily="49" charset="0"/>
              </a:rPr>
              <a:t>if( employee.isEligibleForFullBenefits( ) 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93D82979-D14E-4984-9727-0678BE4B8A1B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 (cont)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Secure Coding Background</a:t>
            </a:r>
          </a:p>
          <a:p>
            <a:pPr eaLnBrk="1" hangingPunct="1"/>
            <a:r>
              <a:rPr lang="en-US" smtClean="0"/>
              <a:t>Buffer overflow attack</a:t>
            </a:r>
          </a:p>
          <a:p>
            <a:pPr eaLnBrk="1" hangingPunct="1"/>
            <a:r>
              <a:rPr lang="en-US" smtClean="0"/>
              <a:t>Strategies to reduce vulnerability</a:t>
            </a:r>
          </a:p>
          <a:p>
            <a:pPr eaLnBrk="1" hangingPunct="1"/>
            <a:r>
              <a:rPr lang="en-US" smtClean="0"/>
              <a:t>Guiding Principles for Software Security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B4802E01-4347-4FF2-984E-DDBD12AF8FAC}" type="slidenum">
              <a:rPr lang="en-US" sz="1400" smtClean="0">
                <a:latin typeface="Arial" charset="0"/>
              </a:rPr>
              <a:pPr eaLnBrk="1" hangingPunct="1"/>
              <a:t>30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Comments (cont)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 eaLnBrk="1" hangingPunct="1"/>
            <a:r>
              <a:rPr lang="en-US" smtClean="0"/>
              <a:t>Additional thoughts on comments</a:t>
            </a:r>
          </a:p>
          <a:p>
            <a:pPr lvl="1" eaLnBrk="1" hangingPunct="1"/>
            <a:r>
              <a:rPr lang="en-US" smtClean="0"/>
              <a:t>Don’t comment the obvious</a:t>
            </a:r>
          </a:p>
          <a:p>
            <a:pPr lvl="1" eaLnBrk="1" hangingPunct="1"/>
            <a:r>
              <a:rPr lang="en-US" smtClean="0"/>
              <a:t>Don’t use end-of-line comments with high-order languages</a:t>
            </a:r>
          </a:p>
          <a:p>
            <a:pPr lvl="1" eaLnBrk="1" hangingPunct="1"/>
            <a:r>
              <a:rPr lang="en-US" smtClean="0"/>
              <a:t>Format of the comments should reflect and reinforce the structure of the code</a:t>
            </a:r>
          </a:p>
          <a:p>
            <a:pPr lvl="1" eaLnBrk="1" hangingPunct="1"/>
            <a:r>
              <a:rPr lang="en-US" smtClean="0"/>
              <a:t>Comments </a:t>
            </a:r>
            <a:r>
              <a:rPr lang="en-US" smtClean="0">
                <a:solidFill>
                  <a:schemeClr val="tx2"/>
                </a:solidFill>
              </a:rPr>
              <a:t>must </a:t>
            </a:r>
            <a:r>
              <a:rPr lang="en-US" smtClean="0"/>
              <a:t>be accurate</a:t>
            </a:r>
          </a:p>
          <a:p>
            <a:pPr lvl="2" eaLnBrk="1" hangingPunct="1"/>
            <a:r>
              <a:rPr lang="en-US" smtClean="0"/>
              <a:t>Agree with the code and </a:t>
            </a:r>
            <a:r>
              <a:rPr lang="en-US" smtClean="0">
                <a:solidFill>
                  <a:schemeClr val="tx2"/>
                </a:solidFill>
              </a:rPr>
              <a:t>support reading the code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3795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33796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A06E616C-8F81-46C2-B2EB-3AA4B2B5A89B}" type="slidenum">
              <a:rPr lang="en-US" sz="1400">
                <a:latin typeface="Arial" charset="0"/>
              </a:rPr>
              <a:pPr algn="r" eaLnBrk="1" hangingPunct="1"/>
              <a:t>31</a:t>
            </a:fld>
            <a:endParaRPr lang="en-US" sz="1400" dirty="0">
              <a:latin typeface="Arial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Comments (cont)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 lvl="1" eaLnBrk="1" hangingPunct="1"/>
            <a:r>
              <a:rPr lang="en-US" smtClean="0"/>
              <a:t>Don’t comment closing braces</a:t>
            </a:r>
          </a:p>
          <a:p>
            <a:pPr lvl="1" eaLnBrk="1" hangingPunct="1"/>
            <a:r>
              <a:rPr lang="en-US" smtClean="0"/>
              <a:t>Don’t use comments as a substitute for source code versioning systems</a:t>
            </a:r>
          </a:p>
          <a:p>
            <a:pPr lvl="2" eaLnBrk="1" hangingPunct="1"/>
            <a:r>
              <a:rPr lang="en-US" smtClean="0"/>
              <a:t>Remove commented-out code from production code</a:t>
            </a:r>
          </a:p>
          <a:p>
            <a:pPr lvl="2" eaLnBrk="1" hangingPunct="1"/>
            <a:r>
              <a:rPr lang="en-US" smtClean="0"/>
              <a:t>Don’t add bylines</a:t>
            </a:r>
            <a:endParaRPr lang="en-US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EB8C57BF-D780-4403-B27F-5667FA96090A}" type="slidenum">
              <a:rPr lang="en-US" sz="1400" smtClean="0">
                <a:latin typeface="Arial" charset="0"/>
              </a:rPr>
              <a:pPr eaLnBrk="1" hangingPunct="1"/>
              <a:t>32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Guidelines for Formatting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/>
            <a:r>
              <a:rPr lang="en-US" smtClean="0"/>
              <a:t>Code formatting is important</a:t>
            </a:r>
          </a:p>
          <a:p>
            <a:pPr lvl="1" eaLnBrk="1" hangingPunct="1"/>
            <a:r>
              <a:rPr lang="en-US" smtClean="0"/>
              <a:t>Format as you write the code, not as a cleanup operation</a:t>
            </a:r>
          </a:p>
          <a:p>
            <a:pPr eaLnBrk="1" hangingPunct="1"/>
            <a:r>
              <a:rPr lang="en-US" smtClean="0"/>
              <a:t>Remember the PARC Design Principle</a:t>
            </a:r>
          </a:p>
          <a:p>
            <a:pPr eaLnBrk="1" hangingPunct="1"/>
            <a:r>
              <a:rPr lang="en-US" smtClean="0"/>
              <a:t>Indentation</a:t>
            </a:r>
          </a:p>
          <a:p>
            <a:pPr lvl="1" eaLnBrk="1" hangingPunct="1"/>
            <a:r>
              <a:rPr lang="en-US" smtClean="0"/>
              <a:t>Source code is a hierarchy</a:t>
            </a:r>
          </a:p>
          <a:p>
            <a:pPr lvl="2" eaLnBrk="1" hangingPunct="1"/>
            <a:r>
              <a:rPr lang="en-US" smtClean="0"/>
              <a:t>Use consistent indentation to reflect the hierarchy</a:t>
            </a:r>
          </a:p>
          <a:p>
            <a:pPr lvl="2" eaLnBrk="1" hangingPunct="1"/>
            <a:r>
              <a:rPr lang="en-US" smtClean="0"/>
              <a:t>Don’t violate indentation – ever – not even for short functions / methods</a:t>
            </a:r>
          </a:p>
          <a:p>
            <a:pPr lvl="2" eaLnBrk="1" hangingPunct="1"/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Formatting (cont)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r>
              <a:rPr lang="en-US" smtClean="0"/>
              <a:t>Intra-line white space</a:t>
            </a:r>
          </a:p>
          <a:p>
            <a:pPr lvl="1"/>
            <a:r>
              <a:rPr lang="en-US" smtClean="0"/>
              <a:t>Some freedom to improve readability if  your editor / IDE doesn’t insist upon removing “extraneous”spaces</a:t>
            </a:r>
          </a:p>
          <a:p>
            <a:pPr lvl="1"/>
            <a:r>
              <a:rPr lang="en-US" smtClean="0"/>
              <a:t>Consider the following</a:t>
            </a:r>
          </a:p>
          <a:p>
            <a:pPr lvl="1">
              <a:buFontTx/>
              <a:buNone/>
            </a:pPr>
            <a:r>
              <a:rPr lang="en-US" smtClean="0"/>
              <a:t> 		</a:t>
            </a:r>
            <a:r>
              <a:rPr lang="en-US" sz="2400" smtClean="0">
                <a:latin typeface="Lucida Console" pitchFamily="49" charset="0"/>
              </a:rPr>
              <a:t>root1 = (-b+sqrt(b*b-4ac))/(2*a)</a:t>
            </a:r>
          </a:p>
          <a:p>
            <a:pPr lvl="1"/>
            <a:r>
              <a:rPr lang="en-US" smtClean="0"/>
              <a:t>Versus</a:t>
            </a:r>
          </a:p>
          <a:p>
            <a:pPr lvl="1">
              <a:buFontTx/>
              <a:buNone/>
            </a:pPr>
            <a:r>
              <a:rPr lang="en-US" sz="2400" smtClean="0">
                <a:latin typeface="Lucida Console" pitchFamily="49" charset="0"/>
              </a:rPr>
              <a:t>		root2 = (-b - sqrt(b*b – 4*a*c))/(2*a)</a:t>
            </a:r>
          </a:p>
        </p:txBody>
      </p:sp>
      <p:sp>
        <p:nvSpPr>
          <p:cNvPr id="3584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58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58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E6F944B2-48A5-4848-B7EE-738F412BB100}" type="slidenum">
              <a:rPr lang="en-US" sz="1400" smtClean="0">
                <a:latin typeface="Arial" charset="0"/>
              </a:rPr>
              <a:pPr eaLnBrk="1" hangingPunct="1"/>
              <a:t>33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 txBox="1">
            <a:spLocks noGrp="1"/>
          </p:cNvSpPr>
          <p:nvPr/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6867" name="Footer Placeholder 4"/>
          <p:cNvSpPr txBox="1">
            <a:spLocks noGrp="1"/>
          </p:cNvSpPr>
          <p:nvPr/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400">
                <a:latin typeface="Arial" charset="0"/>
              </a:rPr>
              <a:t>CSCI 3350</a:t>
            </a:r>
          </a:p>
        </p:txBody>
      </p:sp>
      <p:sp>
        <p:nvSpPr>
          <p:cNvPr id="36868" name="Slide Number Placeholder 5"/>
          <p:cNvSpPr txBox="1">
            <a:spLocks noGrp="1"/>
          </p:cNvSpPr>
          <p:nvPr/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dirty="0" smtClean="0">
                <a:latin typeface="Arial" charset="0"/>
              </a:rPr>
              <a:t>Lecture 10 </a:t>
            </a:r>
            <a:r>
              <a:rPr lang="en-US" sz="1400" dirty="0">
                <a:latin typeface="Arial" charset="0"/>
              </a:rPr>
              <a:t>- </a:t>
            </a:r>
            <a:fld id="{A8F43BF6-02EC-459C-87D1-C01AE74BBD2F}" type="slidenum">
              <a:rPr lang="en-US" sz="1400">
                <a:latin typeface="Arial" charset="0"/>
              </a:rPr>
              <a:pPr algn="r" eaLnBrk="1" hangingPunct="1"/>
              <a:t>34</a:t>
            </a:fld>
            <a:endParaRPr lang="en-US" sz="1400" dirty="0">
              <a:latin typeface="Arial" charset="0"/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Miscellaneous  Practices 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Eschew literal constants for symbolic constants</a:t>
            </a:r>
          </a:p>
          <a:p>
            <a:pPr lvl="1" eaLnBrk="1" hangingPunct="1"/>
            <a:r>
              <a:rPr lang="en-US" smtClean="0"/>
              <a:t>Higher informational content</a:t>
            </a:r>
          </a:p>
          <a:p>
            <a:pPr lvl="1" eaLnBrk="1" hangingPunct="1"/>
            <a:r>
              <a:rPr lang="en-US" smtClean="0"/>
              <a:t>Easier to read</a:t>
            </a:r>
          </a:p>
          <a:p>
            <a:pPr lvl="1" eaLnBrk="1" hangingPunct="1"/>
            <a:r>
              <a:rPr lang="en-US" smtClean="0"/>
              <a:t>Easier to maintain</a:t>
            </a:r>
          </a:p>
          <a:p>
            <a:pPr lvl="1" eaLnBrk="1" hangingPunct="1"/>
            <a:r>
              <a:rPr lang="en-US" smtClean="0"/>
              <a:t>More readily searchable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9F63C887-FC91-42C4-A1AF-FDCA57212C29}" type="slidenum">
              <a:rPr lang="en-US" sz="1400" smtClean="0">
                <a:latin typeface="Arial" charset="0"/>
              </a:rPr>
              <a:pPr eaLnBrk="1" hangingPunct="1"/>
              <a:t>35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Miscellaneous (cont)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Layout</a:t>
            </a:r>
          </a:p>
          <a:p>
            <a:pPr lvl="1" eaLnBrk="1" hangingPunct="1"/>
            <a:r>
              <a:rPr lang="en-US" smtClean="0"/>
              <a:t>Use the block separators consistently</a:t>
            </a:r>
          </a:p>
          <a:p>
            <a:pPr lvl="2" eaLnBrk="1" hangingPunct="1"/>
            <a:r>
              <a:rPr lang="en-US" smtClean="0"/>
              <a:t>K &amp; R</a:t>
            </a:r>
          </a:p>
          <a:p>
            <a:pPr lvl="2" eaLnBrk="1" hangingPunct="1"/>
            <a:r>
              <a:rPr lang="en-US" smtClean="0"/>
              <a:t>Allman</a:t>
            </a:r>
          </a:p>
          <a:p>
            <a:pPr lvl="2" eaLnBrk="1" hangingPunct="1"/>
            <a:r>
              <a:rPr lang="en-US" smtClean="0"/>
              <a:t>Whitesmith</a:t>
            </a:r>
          </a:p>
          <a:p>
            <a:pPr lvl="1" eaLnBrk="1" hangingPunct="1"/>
            <a:r>
              <a:rPr lang="en-US" smtClean="0"/>
              <a:t>One statement per line</a:t>
            </a:r>
          </a:p>
          <a:p>
            <a:pPr lvl="1" eaLnBrk="1" hangingPunct="1"/>
            <a:r>
              <a:rPr lang="en-US" smtClean="0"/>
              <a:t>Use parenthesis to eliminate misunderstanding</a:t>
            </a:r>
          </a:p>
          <a:p>
            <a:pPr lvl="2" eaLnBrk="1" hangingPunct="1"/>
            <a:r>
              <a:rPr lang="en-US" smtClean="0"/>
              <a:t>Order of precedence</a:t>
            </a:r>
          </a:p>
          <a:p>
            <a:pPr lvl="1" eaLnBrk="1" hangingPunct="1"/>
            <a:r>
              <a:rPr lang="en-US" smtClean="0"/>
              <a:t>Break complex expressions into simpler ones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4C4A800F-5F6D-4E39-9326-12465525FA65}" type="slidenum">
              <a:rPr lang="en-US" sz="1400" smtClean="0">
                <a:latin typeface="Arial" charset="0"/>
              </a:rPr>
              <a:pPr eaLnBrk="1" hangingPunct="1"/>
              <a:t>36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Miscellaneous (cont)</a:t>
            </a:r>
          </a:p>
        </p:txBody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Strive for clearness not cleverness</a:t>
            </a:r>
          </a:p>
          <a:p>
            <a:pPr lvl="1" eaLnBrk="1" hangingPunct="1"/>
            <a:r>
              <a:rPr lang="en-US" smtClean="0"/>
              <a:t>Be concise, but not at the expense of readability</a:t>
            </a:r>
          </a:p>
          <a:p>
            <a:pPr eaLnBrk="1" hangingPunct="1"/>
            <a:r>
              <a:rPr lang="en-US" smtClean="0"/>
              <a:t>Be aware of side effects</a:t>
            </a:r>
          </a:p>
          <a:p>
            <a:pPr lvl="1" eaLnBrk="1" hangingPunct="1"/>
            <a:r>
              <a:rPr lang="en-US" smtClean="0"/>
              <a:t>Some languages have operators that </a:t>
            </a:r>
          </a:p>
          <a:p>
            <a:pPr lvl="2" eaLnBrk="1" hangingPunct="1"/>
            <a:r>
              <a:rPr lang="en-US" smtClean="0"/>
              <a:t>Return a value</a:t>
            </a:r>
          </a:p>
          <a:p>
            <a:pPr lvl="2" eaLnBrk="1" hangingPunct="1"/>
            <a:r>
              <a:rPr lang="en-US" smtClean="0"/>
              <a:t>Modify the internal state of an item</a:t>
            </a:r>
          </a:p>
          <a:p>
            <a:pPr lvl="2" eaLnBrk="1" hangingPunct="1"/>
            <a:r>
              <a:rPr lang="en-US" smtClean="0"/>
              <a:t>Do not specify the exact order of execution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0126AA9D-56FC-43C7-83C0-BF5425EFFFF7}" type="slidenum">
              <a:rPr lang="en-US" sz="1400" smtClean="0">
                <a:latin typeface="Arial" charset="0"/>
              </a:rPr>
              <a:pPr eaLnBrk="1" hangingPunct="1"/>
              <a:t>37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Miscellaneous (cont)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Idioms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Definition - an expression that has a meaning not readily understood from the meaning of the individual words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 central issue in learning </a:t>
            </a:r>
            <a:r>
              <a:rPr lang="en-US" smtClean="0">
                <a:solidFill>
                  <a:schemeClr val="tx2"/>
                </a:solidFill>
              </a:rPr>
              <a:t>any </a:t>
            </a:r>
            <a:r>
              <a:rPr lang="en-US" smtClean="0"/>
              <a:t>language is to absorb and use the idioms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Example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“Burf is a student after my own heart”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Array idioms (code patterns)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List walking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6052F099-33BD-4384-A840-8ECC683B390B}" type="slidenum">
              <a:rPr lang="en-US" sz="1400" smtClean="0">
                <a:latin typeface="Arial" charset="0"/>
              </a:rPr>
              <a:pPr eaLnBrk="1" hangingPunct="1"/>
              <a:t>38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Coding Standards</a:t>
            </a:r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Purpose is to define the practices that make the life of the development and maintenance programmers easier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Records, documents and clarifies the set of best programming practices that will be used by the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Team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Project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A7BB64EF-B4E4-4E66-82C2-62160BCF6E8F}" type="slidenum">
              <a:rPr lang="en-US" sz="1400" smtClean="0">
                <a:latin typeface="Arial" charset="0"/>
              </a:rPr>
              <a:pPr eaLnBrk="1" hangingPunct="1"/>
              <a:t>39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Recall The Distinction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Error  -  A discrepancy between an actual value and a expected value</a:t>
            </a:r>
          </a:p>
          <a:p>
            <a:pPr eaLnBrk="1" hangingPunct="1"/>
            <a:r>
              <a:rPr lang="en-US" sz="2800" smtClean="0"/>
              <a:t>Failure  -  Inability for the system to perform according to specifications </a:t>
            </a:r>
          </a:p>
          <a:p>
            <a:pPr eaLnBrk="1" hangingPunct="1"/>
            <a:r>
              <a:rPr lang="en-US" sz="2800" smtClean="0"/>
              <a:t>Fault  -  A condition that causes the system to fail</a:t>
            </a:r>
          </a:p>
          <a:p>
            <a:pPr eaLnBrk="1" hangingPunct="1"/>
            <a:r>
              <a:rPr lang="en-US" sz="2800" smtClean="0"/>
              <a:t>If an error is observed, then a failure must have occurred</a:t>
            </a:r>
          </a:p>
          <a:p>
            <a:pPr eaLnBrk="1" hangingPunct="1"/>
            <a:r>
              <a:rPr lang="en-US" sz="2800" smtClean="0">
                <a:cs typeface="Times New Roman" pitchFamily="18" charset="0"/>
              </a:rPr>
              <a:t>If a failure has occurred, then there must be a fault in the system</a:t>
            </a:r>
            <a:r>
              <a:rPr lang="en-US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D4B9D549-75DC-48BA-B031-CB4DB85F19E1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Implementation Workflow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Goal:  Clearly and accurately represent the detailed application design in the chosen implementation language</a:t>
            </a:r>
          </a:p>
          <a:p>
            <a:pPr lvl="1" eaLnBrk="1" hangingPunct="1"/>
            <a:r>
              <a:rPr lang="en-US" smtClean="0"/>
              <a:t>Define the unit tests</a:t>
            </a:r>
          </a:p>
          <a:p>
            <a:pPr lvl="1" eaLnBrk="1" hangingPunct="1"/>
            <a:r>
              <a:rPr lang="en-US" smtClean="0"/>
              <a:t>Write the code</a:t>
            </a:r>
          </a:p>
          <a:p>
            <a:pPr lvl="1" eaLnBrk="1" hangingPunct="1"/>
            <a:r>
              <a:rPr lang="en-US" smtClean="0"/>
              <a:t>Execute the unit test suite</a:t>
            </a:r>
          </a:p>
          <a:p>
            <a:pPr lvl="2" eaLnBrk="1" hangingPunct="1"/>
            <a:r>
              <a:rPr lang="en-US" smtClean="0"/>
              <a:t>Resolve any discrepancies</a:t>
            </a:r>
          </a:p>
          <a:p>
            <a:pPr lvl="1" eaLnBrk="1" hangingPunct="1"/>
            <a:r>
              <a:rPr lang="en-US" smtClean="0"/>
              <a:t>Submit to QA group for further evaluation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B516C278-D369-44AF-A9E7-C77B4261D785}" type="slidenum">
              <a:rPr lang="en-US" sz="1400" smtClean="0">
                <a:latin typeface="Arial" charset="0"/>
              </a:rPr>
              <a:pPr eaLnBrk="1" hangingPunct="1"/>
              <a:t>40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Implementation Metrics</a:t>
            </a: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Code complexity metrics</a:t>
            </a:r>
          </a:p>
          <a:p>
            <a:pPr lvl="1" eaLnBrk="1" hangingPunct="1"/>
            <a:r>
              <a:rPr lang="en-US" smtClean="0"/>
              <a:t>Lines of code</a:t>
            </a:r>
          </a:p>
          <a:p>
            <a:pPr lvl="2" eaLnBrk="1" hangingPunct="1"/>
            <a:r>
              <a:rPr lang="en-US" smtClean="0"/>
              <a:t>Assumes a constant probability that a line of code contains a fault</a:t>
            </a:r>
          </a:p>
          <a:p>
            <a:pPr lvl="2" eaLnBrk="1" hangingPunct="1"/>
            <a:r>
              <a:rPr lang="en-US" smtClean="0"/>
              <a:t>More lines of code =&gt; more faults</a:t>
            </a:r>
          </a:p>
          <a:p>
            <a:pPr lvl="2" eaLnBrk="1" hangingPunct="1"/>
            <a:r>
              <a:rPr lang="en-US" smtClean="0"/>
              <a:t>A number of studies have shown a correlation between the number of faults and the size of the application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50A3F1B9-3908-45E1-AEDD-9B422FE59734}" type="slidenum">
              <a:rPr lang="en-US" sz="1400" smtClean="0">
                <a:latin typeface="Arial" charset="0"/>
              </a:rPr>
              <a:pPr eaLnBrk="1" hangingPunct="1"/>
              <a:t>41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Implementation Metrics (cont)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McCabe’s cyclomatic complexity M</a:t>
            </a:r>
          </a:p>
          <a:p>
            <a:pPr lvl="2" eaLnBrk="1" hangingPunct="1"/>
            <a:r>
              <a:rPr lang="en-US" smtClean="0"/>
              <a:t>M = number of binary decision + 1</a:t>
            </a:r>
          </a:p>
          <a:p>
            <a:pPr lvl="2" eaLnBrk="1" hangingPunct="1"/>
            <a:r>
              <a:rPr lang="en-US" smtClean="0"/>
              <a:t>A measure of the number of branches in the code</a:t>
            </a:r>
          </a:p>
          <a:p>
            <a:pPr lvl="2" eaLnBrk="1" hangingPunct="1"/>
            <a:r>
              <a:rPr lang="en-US" smtClean="0"/>
              <a:t>Recall white-box testing coverage criteria</a:t>
            </a:r>
          </a:p>
          <a:p>
            <a:pPr lvl="3" eaLnBrk="1" hangingPunct="1"/>
            <a:r>
              <a:rPr lang="en-US" smtClean="0"/>
              <a:t>M can be used as a measure of the number of test cases for branch coverage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14E9234D-A142-4968-8D59-74BCE65DABEE}" type="slidenum">
              <a:rPr lang="en-US" sz="1400" smtClean="0">
                <a:latin typeface="Arial" charset="0"/>
              </a:rPr>
              <a:pPr eaLnBrk="1" hangingPunct="1"/>
              <a:t>42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Implementation Metrics (cont)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smtClean="0"/>
              <a:t>Advantages</a:t>
            </a:r>
          </a:p>
          <a:p>
            <a:pPr lvl="3" eaLnBrk="1" hangingPunct="1"/>
            <a:r>
              <a:rPr lang="en-US" smtClean="0"/>
              <a:t>Almost as easy to calculate as lines of code</a:t>
            </a:r>
          </a:p>
          <a:p>
            <a:pPr lvl="3" eaLnBrk="1" hangingPunct="1"/>
            <a:r>
              <a:rPr lang="en-US" smtClean="0"/>
              <a:t>Studies show a good correlation between M and number of faults</a:t>
            </a:r>
          </a:p>
          <a:p>
            <a:pPr lvl="2" eaLnBrk="1" hangingPunct="1"/>
            <a:r>
              <a:rPr lang="en-US" smtClean="0"/>
              <a:t>Disadvantages</a:t>
            </a:r>
          </a:p>
          <a:p>
            <a:pPr lvl="3" eaLnBrk="1" hangingPunct="1"/>
            <a:r>
              <a:rPr lang="en-US" smtClean="0"/>
              <a:t>M correlates strongly with lines of code </a:t>
            </a:r>
          </a:p>
          <a:p>
            <a:pPr lvl="3" eaLnBrk="1" hangingPunct="1"/>
            <a:r>
              <a:rPr lang="en-US" smtClean="0"/>
              <a:t>There may be little additional value over lines of code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039F311F-44F8-40C3-AFBD-5898BAEAE834}" type="slidenum">
              <a:rPr lang="en-US" sz="1400" smtClean="0">
                <a:latin typeface="Arial" charset="0"/>
              </a:rPr>
              <a:pPr eaLnBrk="1" hangingPunct="1"/>
              <a:t>43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Implementation Metrics (cont)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Testing metrics</a:t>
            </a:r>
          </a:p>
          <a:p>
            <a:pPr lvl="1" eaLnBrk="1" hangingPunct="1"/>
            <a:r>
              <a:rPr lang="en-US" sz="2400" smtClean="0"/>
              <a:t>Number of tests</a:t>
            </a:r>
          </a:p>
          <a:p>
            <a:pPr lvl="2" eaLnBrk="1" hangingPunct="1"/>
            <a:r>
              <a:rPr lang="en-US" sz="2000" smtClean="0"/>
              <a:t>McCabe’s M a good measure for number of tests for branch coverage</a:t>
            </a:r>
          </a:p>
          <a:p>
            <a:pPr lvl="1" eaLnBrk="1" hangingPunct="1"/>
            <a:r>
              <a:rPr lang="en-US" sz="2400" smtClean="0"/>
              <a:t>Total number of faults</a:t>
            </a:r>
          </a:p>
          <a:p>
            <a:pPr lvl="2" eaLnBrk="1" hangingPunct="1"/>
            <a:r>
              <a:rPr lang="en-US" sz="2000" smtClean="0"/>
              <a:t>Exceeding a threshold triggers rewrite of a “chunk” of code</a:t>
            </a:r>
          </a:p>
          <a:p>
            <a:pPr lvl="1" eaLnBrk="1" hangingPunct="1"/>
            <a:r>
              <a:rPr lang="en-US" sz="2400" smtClean="0"/>
              <a:t>Number of faults by faulty type</a:t>
            </a:r>
          </a:p>
          <a:p>
            <a:pPr lvl="2" eaLnBrk="1" hangingPunct="1"/>
            <a:r>
              <a:rPr lang="en-US" sz="2000" smtClean="0"/>
              <a:t>Use of the types of faults to generate checklists for non-execution based testing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51D8AD79-2283-4726-BE94-D3FE0E63B72F}" type="slidenum">
              <a:rPr lang="en-US" sz="1400" smtClean="0">
                <a:latin typeface="Arial" charset="0"/>
              </a:rPr>
              <a:pPr eaLnBrk="1" hangingPunct="1"/>
              <a:t>44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Origins of Bad Software 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Graff and van Wyk cite three factors</a:t>
            </a:r>
          </a:p>
          <a:p>
            <a:pPr lvl="1" eaLnBrk="1" hangingPunct="1"/>
            <a:r>
              <a:rPr lang="en-US" smtClean="0"/>
              <a:t>Technical</a:t>
            </a:r>
          </a:p>
          <a:p>
            <a:pPr lvl="1" eaLnBrk="1" hangingPunct="1"/>
            <a:r>
              <a:rPr lang="en-US" smtClean="0"/>
              <a:t>Psychological</a:t>
            </a:r>
          </a:p>
          <a:p>
            <a:pPr lvl="1" eaLnBrk="1" hangingPunct="1"/>
            <a:r>
              <a:rPr lang="en-US" smtClean="0"/>
              <a:t>Real world</a:t>
            </a:r>
          </a:p>
          <a:p>
            <a:pPr eaLnBrk="1" hangingPunct="1"/>
            <a:r>
              <a:rPr lang="en-US" smtClean="0"/>
              <a:t>Probably not due to</a:t>
            </a:r>
          </a:p>
          <a:p>
            <a:pPr lvl="1" eaLnBrk="1" hangingPunct="1"/>
            <a:r>
              <a:rPr lang="en-US" smtClean="0"/>
              <a:t>Ignorance</a:t>
            </a:r>
          </a:p>
          <a:p>
            <a:pPr lvl="1" eaLnBrk="1" hangingPunct="1"/>
            <a:r>
              <a:rPr lang="en-US" smtClean="0"/>
              <a:t>Stupidity</a:t>
            </a:r>
          </a:p>
          <a:p>
            <a:pPr lvl="1" eaLnBrk="1" hangingPunct="1"/>
            <a:r>
              <a:rPr lang="en-US" smtClean="0"/>
              <a:t>Laziness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91DE2862-596A-4DD4-A1CC-92C258B6DA40}" type="slidenum">
              <a:rPr lang="en-US" sz="1400" smtClean="0">
                <a:latin typeface="Arial" charset="0"/>
              </a:rPr>
              <a:pPr eaLnBrk="1" hangingPunct="1"/>
              <a:t>45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Technical Factors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Secure software is intrinsically difficult to write</a:t>
            </a:r>
          </a:p>
          <a:p>
            <a:pPr lvl="1" eaLnBrk="1" hangingPunct="1"/>
            <a:r>
              <a:rPr lang="en-US" smtClean="0"/>
              <a:t>Complexity</a:t>
            </a:r>
          </a:p>
          <a:p>
            <a:pPr eaLnBrk="1" hangingPunct="1"/>
            <a:r>
              <a:rPr lang="en-US" smtClean="0"/>
              <a:t>Composition</a:t>
            </a:r>
          </a:p>
          <a:p>
            <a:pPr lvl="1" eaLnBrk="1" hangingPunct="1"/>
            <a:r>
              <a:rPr lang="en-US" smtClean="0"/>
              <a:t>System composed of multiple separate components</a:t>
            </a:r>
          </a:p>
          <a:p>
            <a:pPr lvl="1" eaLnBrk="1" hangingPunct="1"/>
            <a:r>
              <a:rPr lang="en-US" smtClean="0"/>
              <a:t>Each component standing alone is secure</a:t>
            </a:r>
          </a:p>
          <a:p>
            <a:pPr lvl="1" eaLnBrk="1" hangingPunct="1"/>
            <a:r>
              <a:rPr lang="en-US" smtClean="0"/>
              <a:t>Combination introduces a vulnerability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557E4F42-81FF-4D95-9C9F-19376EFFFF03}" type="slidenum">
              <a:rPr lang="en-US" sz="1400" smtClean="0">
                <a:latin typeface="Arial" charset="0"/>
              </a:rPr>
              <a:pPr eaLnBrk="1" hangingPunct="1"/>
              <a:t>46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Psychological Factors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Software professionals make mistakes</a:t>
            </a:r>
          </a:p>
          <a:p>
            <a:pPr eaLnBrk="1" hangingPunct="1"/>
            <a:r>
              <a:rPr lang="en-US" sz="2800" smtClean="0"/>
              <a:t>Even when examining software for vulnerabilities,</a:t>
            </a:r>
          </a:p>
          <a:p>
            <a:pPr lvl="1" eaLnBrk="1" hangingPunct="1"/>
            <a:r>
              <a:rPr lang="en-US" sz="2400" smtClean="0"/>
              <a:t>Tend to discover only faults</a:t>
            </a:r>
          </a:p>
          <a:p>
            <a:pPr lvl="2" eaLnBrk="1" hangingPunct="1"/>
            <a:r>
              <a:rPr lang="en-US" sz="2000" smtClean="0"/>
              <a:t>That we are looking for</a:t>
            </a:r>
          </a:p>
          <a:p>
            <a:pPr lvl="2" eaLnBrk="1" hangingPunct="1"/>
            <a:r>
              <a:rPr lang="en-US" sz="2000" smtClean="0"/>
              <a:t>That we understand</a:t>
            </a:r>
          </a:p>
          <a:p>
            <a:pPr lvl="2" eaLnBrk="1" hangingPunct="1"/>
            <a:r>
              <a:rPr lang="en-US" sz="2000" smtClean="0"/>
              <a:t>That we know how to fix</a:t>
            </a:r>
          </a:p>
          <a:p>
            <a:pPr eaLnBrk="1" hangingPunct="1"/>
            <a:r>
              <a:rPr lang="en-US" sz="2800" smtClean="0"/>
              <a:t>Most people find it hard to</a:t>
            </a:r>
          </a:p>
          <a:p>
            <a:pPr lvl="1" eaLnBrk="1" hangingPunct="1"/>
            <a:r>
              <a:rPr lang="en-US" sz="2400" smtClean="0"/>
              <a:t>Assume that the “other guy” is a “bad guy”</a:t>
            </a:r>
          </a:p>
          <a:p>
            <a:pPr lvl="2" eaLnBrk="1" hangingPunct="1"/>
            <a:r>
              <a:rPr lang="en-US" sz="2000" smtClean="0"/>
              <a:t>We are too willing to trust others</a:t>
            </a:r>
          </a:p>
          <a:p>
            <a:pPr lvl="1" eaLnBrk="1" hangingPunct="1"/>
            <a:r>
              <a:rPr lang="en-US" sz="2400" smtClean="0"/>
              <a:t>Adopt a different view of the software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226785EE-22FD-4EAC-BF51-946586BF9F6D}" type="slidenum">
              <a:rPr lang="en-US" sz="1400" smtClean="0">
                <a:latin typeface="Arial" charset="0"/>
              </a:rPr>
              <a:pPr eaLnBrk="1" hangingPunct="1"/>
              <a:t>47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Different Views of Software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developers frequently employ mental models</a:t>
            </a:r>
          </a:p>
          <a:p>
            <a:pPr lvl="1" eaLnBrk="1" hangingPunct="1"/>
            <a:r>
              <a:rPr lang="en-US" smtClean="0"/>
              <a:t>When viewed only from the mental model, potential vulnerabilities are not apparent</a:t>
            </a:r>
          </a:p>
          <a:p>
            <a:pPr eaLnBrk="1" hangingPunct="1"/>
            <a:r>
              <a:rPr lang="en-US" smtClean="0"/>
              <a:t>The bad guy is successful in his attack by adopting a different mental model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5DE148E8-2ECD-4FA1-A1EF-6FF8C75C23CD}" type="slidenum">
              <a:rPr lang="en-US" sz="1400" smtClean="0">
                <a:latin typeface="Arial" charset="0"/>
              </a:rPr>
              <a:pPr eaLnBrk="1" hangingPunct="1"/>
              <a:t>48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Mouse Attack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An attacker was able to gain control of a Unix system by abusing a mouse driver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Purpose of the driver was to position the cursor at a specified screen location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Since the driver needed to interact with the display hardware it was installed with high privileges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Driver worked error-free for years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Until …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C9CC6DEF-32B9-406F-967A-B7E10836FF95}" type="slidenum">
              <a:rPr lang="en-US" sz="1400" smtClean="0">
                <a:latin typeface="Arial" charset="0"/>
              </a:rPr>
              <a:pPr eaLnBrk="1" hangingPunct="1"/>
              <a:t>49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Mouse Attack (cont)</a:t>
            </a:r>
          </a:p>
        </p:txBody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An attacker directly called the driver with very large values for the screen coordinates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Internal memory of the driver was overwritten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Allowing the attacker to gain control of the system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The attacker was successful by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Ignoring the mental model for the driver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Concentrating on the code bytes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Developer’s mental model did not admit the possibility for the driver being directly called by an application program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The ability to ignore the mental model 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 hard skill for developers to cultivate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An essential skill for locating vulnerabilities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ED430252-6246-49F7-94DF-50A4E40C8BA3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Choosing a Programming Language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Specified directly as a requirement</a:t>
            </a:r>
          </a:p>
          <a:p>
            <a:pPr eaLnBrk="1" hangingPunct="1"/>
            <a:r>
              <a:rPr lang="en-US" smtClean="0"/>
              <a:t>Specified indirectly as a requirement</a:t>
            </a:r>
          </a:p>
          <a:p>
            <a:pPr lvl="1" eaLnBrk="1" hangingPunct="1"/>
            <a:r>
              <a:rPr lang="en-US" smtClean="0"/>
              <a:t>Platform specified</a:t>
            </a:r>
          </a:p>
          <a:p>
            <a:pPr eaLnBrk="1" hangingPunct="1"/>
            <a:r>
              <a:rPr lang="en-US" smtClean="0"/>
              <a:t>If there is an opportunity for choice</a:t>
            </a:r>
          </a:p>
          <a:p>
            <a:pPr lvl="1" eaLnBrk="1" hangingPunct="1"/>
            <a:r>
              <a:rPr lang="en-US" smtClean="0"/>
              <a:t>“Most appropriate language” requirement</a:t>
            </a:r>
          </a:p>
          <a:p>
            <a:pPr lvl="1" eaLnBrk="1" hangingPunct="1"/>
            <a:r>
              <a:rPr lang="en-US" smtClean="0"/>
              <a:t>Or you may be driven by an object-oriented design and implementation requirement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5BF685CD-EC24-4CEB-A5F8-E09341ED8390}" type="slidenum">
              <a:rPr lang="en-US" sz="1400" smtClean="0">
                <a:latin typeface="Arial" charset="0"/>
              </a:rPr>
              <a:pPr eaLnBrk="1" hangingPunct="1"/>
              <a:t>50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Some Different Views of the System</a:t>
            </a:r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ordered set of algorithms</a:t>
            </a:r>
          </a:p>
          <a:p>
            <a:pPr eaLnBrk="1" hangingPunct="1"/>
            <a:r>
              <a:rPr lang="en-US" smtClean="0"/>
              <a:t>Lines of text on the screen</a:t>
            </a:r>
          </a:p>
          <a:p>
            <a:pPr eaLnBrk="1" hangingPunct="1"/>
            <a:r>
              <a:rPr lang="en-US" smtClean="0"/>
              <a:t>An ordered set of instructions for a specific processor</a:t>
            </a:r>
          </a:p>
          <a:p>
            <a:pPr eaLnBrk="1" hangingPunct="1"/>
            <a:r>
              <a:rPr lang="en-US" smtClean="0"/>
              <a:t>A series of  bits ( 0 | 1 )</a:t>
            </a:r>
          </a:p>
          <a:p>
            <a:pPr lvl="1" eaLnBrk="1" hangingPunct="1"/>
            <a:r>
              <a:rPr lang="en-US" smtClean="0"/>
              <a:t>In memory</a:t>
            </a:r>
          </a:p>
          <a:p>
            <a:pPr lvl="1" eaLnBrk="1" hangingPunct="1"/>
            <a:r>
              <a:rPr lang="en-US" smtClean="0"/>
              <a:t>On magnetic disk</a:t>
            </a:r>
          </a:p>
          <a:p>
            <a:pPr lvl="1" eaLnBrk="1" hangingPunct="1"/>
            <a:r>
              <a:rPr lang="en-US" smtClean="0"/>
              <a:t>On optical media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6D3D49CD-05F2-4BC8-9806-9F0C8D8DA14C}" type="slidenum">
              <a:rPr lang="en-US" sz="1400" smtClean="0">
                <a:latin typeface="Arial" charset="0"/>
              </a:rPr>
              <a:pPr eaLnBrk="1" hangingPunct="1"/>
              <a:t>51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Different Views (cont)</a:t>
            </a:r>
          </a:p>
        </p:txBody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ordered set of linked libraries, other components</a:t>
            </a:r>
          </a:p>
          <a:p>
            <a:pPr eaLnBrk="1" hangingPunct="1"/>
            <a:r>
              <a:rPr lang="en-US" smtClean="0"/>
              <a:t>A stream of bits along various pathways</a:t>
            </a:r>
          </a:p>
          <a:p>
            <a:pPr eaLnBrk="1" hangingPunct="1"/>
            <a:r>
              <a:rPr lang="en-US" smtClean="0"/>
              <a:t>Executing on a host as a part of a network</a:t>
            </a:r>
          </a:p>
          <a:p>
            <a:pPr eaLnBrk="1" hangingPunct="1"/>
            <a:r>
              <a:rPr lang="en-US" smtClean="0"/>
              <a:t>A set of vertical layers ( transport, protocol, presentation, … )</a:t>
            </a:r>
          </a:p>
          <a:p>
            <a:pPr eaLnBrk="1" hangingPunct="1"/>
            <a:r>
              <a:rPr lang="en-US" smtClean="0"/>
              <a:t>A ordered set of events, with critical timing intervals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53D41B81-9F7A-46C8-B0EE-701A773762DB}" type="slidenum">
              <a:rPr lang="en-US" sz="1400" smtClean="0">
                <a:latin typeface="Arial" charset="0"/>
              </a:rPr>
              <a:pPr eaLnBrk="1" hangingPunct="1"/>
              <a:t>52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 World Factors</a:t>
            </a:r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Source of essential source code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Much was written by “amateurs”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The architecture and design decisions for the TCP/IP network subsystem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Developed by Berkeley undergraduates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Much of the code for Internet applications written by people without any software engineering training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Web pages, scripts, …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phenomenon know as  “democratization of development”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63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46A822A6-14F8-4075-82EC-371D9705E285}" type="slidenum">
              <a:rPr lang="en-US" sz="1400" smtClean="0">
                <a:latin typeface="Arial" charset="0"/>
              </a:rPr>
              <a:pPr eaLnBrk="1" hangingPunct="1"/>
              <a:t>53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 World Factors (cont)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But, the real software professionals are responsible for most of the problems</a:t>
            </a:r>
          </a:p>
          <a:p>
            <a:pPr lvl="1" eaLnBrk="1" hangingPunct="1"/>
            <a:r>
              <a:rPr lang="en-US" smtClean="0"/>
              <a:t>Even with </a:t>
            </a:r>
          </a:p>
          <a:p>
            <a:pPr lvl="2" eaLnBrk="1" hangingPunct="1"/>
            <a:r>
              <a:rPr lang="en-US" smtClean="0"/>
              <a:t>Extensive training</a:t>
            </a:r>
          </a:p>
          <a:p>
            <a:pPr lvl="2" eaLnBrk="1" hangingPunct="1"/>
            <a:r>
              <a:rPr lang="en-US" smtClean="0"/>
              <a:t>Awareness of the critical issues </a:t>
            </a:r>
          </a:p>
          <a:p>
            <a:pPr lvl="2" eaLnBrk="1" hangingPunct="1"/>
            <a:r>
              <a:rPr lang="en-US" smtClean="0"/>
              <a:t>The best of intension</a:t>
            </a:r>
          </a:p>
          <a:p>
            <a:pPr eaLnBrk="1" hangingPunct="1">
              <a:buFontTx/>
              <a:buNone/>
            </a:pPr>
            <a:r>
              <a:rPr lang="en-US" smtClean="0"/>
              <a:t>	Developing secure software is one of the most challenging activities imaginable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E968549A-4D92-4FB3-AF22-6AA6496715EE}" type="slidenum">
              <a:rPr lang="en-US" sz="1400" smtClean="0">
                <a:latin typeface="Arial" charset="0"/>
              </a:rPr>
              <a:pPr eaLnBrk="1" hangingPunct="1"/>
              <a:t>54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 World Factors (cont)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Production pressures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Just secure enough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As little as possible, just enough to prevent loss of sales and avoid bad publicity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Resources spent on security mean fewer features in the next release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By not acknowledging security problems, don’t have to deal with them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Tragedy of the commons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Garrett Hardin, 1988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Pasture land commonly shared by many herdsmen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Likewise the common shared Internet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83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AF5C1EFC-1EDF-4395-8A50-A29BD1AADC41}" type="slidenum">
              <a:rPr lang="en-US" sz="1400" smtClean="0">
                <a:latin typeface="Arial" charset="0"/>
              </a:rPr>
              <a:pPr eaLnBrk="1" hangingPunct="1"/>
              <a:t>55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Focus for the Rest of the Lecture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Although as mentioned earlier, security issues in the</a:t>
            </a:r>
          </a:p>
          <a:p>
            <a:pPr lvl="1" eaLnBrk="1" hangingPunct="1"/>
            <a:r>
              <a:rPr lang="en-US" sz="2400" smtClean="0"/>
              <a:t>Architecture</a:t>
            </a:r>
          </a:p>
          <a:p>
            <a:pPr lvl="1" eaLnBrk="1" hangingPunct="1"/>
            <a:r>
              <a:rPr lang="en-US" sz="2400" smtClean="0"/>
              <a:t>Design</a:t>
            </a:r>
          </a:p>
          <a:p>
            <a:pPr lvl="1" eaLnBrk="1" hangingPunct="1">
              <a:buFontTx/>
              <a:buNone/>
            </a:pPr>
            <a:r>
              <a:rPr lang="en-US" sz="2400" smtClean="0"/>
              <a:t>Are of equal or perhaps greater importance,</a:t>
            </a:r>
          </a:p>
          <a:p>
            <a:pPr eaLnBrk="1" hangingPunct="1"/>
            <a:r>
              <a:rPr lang="en-US" sz="2800" smtClean="0"/>
              <a:t>These issues are the focus of software engineering</a:t>
            </a:r>
          </a:p>
          <a:p>
            <a:pPr eaLnBrk="1" hangingPunct="1"/>
            <a:r>
              <a:rPr lang="en-US" sz="2800" smtClean="0"/>
              <a:t>For the remainder of the lecture, we will concentrate on coding</a:t>
            </a:r>
          </a:p>
          <a:p>
            <a:pPr lvl="1" eaLnBrk="1" hangingPunct="1"/>
            <a:r>
              <a:rPr lang="en-US" sz="2400" smtClean="0"/>
              <a:t>In particular, on buffer overflows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93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D3D218C5-0C7B-42C6-8969-688C296B6956}" type="slidenum">
              <a:rPr lang="en-US" sz="1400" smtClean="0">
                <a:latin typeface="Arial" charset="0"/>
              </a:rPr>
              <a:pPr eaLnBrk="1" hangingPunct="1"/>
              <a:t>56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Buffer Overflow Background</a:t>
            </a:r>
          </a:p>
        </p:txBody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Buffer overflows are arguably the most common form of attack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First well-known buffer overflow attack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Internet Worm, written and released by Robert T. Morris in 1988,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Infected thousands of systems on the Internet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Exploited a buffer overflow in the finger daemon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In 1999, Brian Snow predicted that buffer overflow attacks would still be a problem 20 years hence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041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042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09E55E8E-9271-47B4-8431-657619A5FC51}" type="slidenum">
              <a:rPr lang="en-US" sz="1400" smtClean="0">
                <a:latin typeface="Arial" charset="0"/>
              </a:rPr>
              <a:pPr eaLnBrk="1" hangingPunct="1"/>
              <a:t>57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 Memory Image</a:t>
            </a:r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Text = code</a:t>
            </a:r>
          </a:p>
          <a:p>
            <a:pPr eaLnBrk="1" hangingPunct="1"/>
            <a:r>
              <a:rPr lang="en-US" sz="2400" smtClean="0"/>
              <a:t>Data = unintialized  and initialized data</a:t>
            </a:r>
          </a:p>
          <a:p>
            <a:pPr eaLnBrk="1" hangingPunct="1"/>
            <a:r>
              <a:rPr lang="en-US" sz="2400" smtClean="0"/>
              <a:t>Heap - allocated by new</a:t>
            </a:r>
          </a:p>
          <a:p>
            <a:pPr eaLnBrk="1" hangingPunct="1"/>
            <a:r>
              <a:rPr lang="en-US" sz="2400" smtClean="0"/>
              <a:t>Stack - local variables, frame</a:t>
            </a:r>
          </a:p>
          <a:p>
            <a:pPr eaLnBrk="1" hangingPunct="1"/>
            <a:r>
              <a:rPr lang="en-US" sz="2400" smtClean="0"/>
              <a:t>Environment = PATH, HOME, …</a:t>
            </a:r>
          </a:p>
        </p:txBody>
      </p:sp>
      <p:graphicFrame>
        <p:nvGraphicFramePr>
          <p:cNvPr id="60423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572000" y="1676400"/>
          <a:ext cx="4267200" cy="423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6" name="Document" r:id="rId3" imgW="6099003" imgH="3034016" progId="Word.Document.8">
                  <p:embed/>
                </p:oleObj>
              </mc:Choice>
              <mc:Fallback>
                <p:oleObj name="Document" r:id="rId3" imgW="6099003" imgH="3034016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1500" t="-3014" r="52473"/>
                      <a:stretch>
                        <a:fillRect/>
                      </a:stretch>
                    </p:blipFill>
                    <p:spPr bwMode="auto">
                      <a:xfrm>
                        <a:off x="4572000" y="1676400"/>
                        <a:ext cx="4267200" cy="42386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144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144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1124F41D-4F7D-47A6-85E3-F712FE2E0F93}" type="slidenum">
              <a:rPr lang="en-US" sz="1400" smtClean="0">
                <a:latin typeface="Arial" charset="0"/>
              </a:rPr>
              <a:pPr eaLnBrk="1" hangingPunct="1"/>
              <a:t>58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 of the Stack Frame</a:t>
            </a:r>
          </a:p>
        </p:txBody>
      </p:sp>
      <p:sp>
        <p:nvSpPr>
          <p:cNvPr id="6144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For each function call, certain data is placed on the stack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</a:t>
            </a:r>
          </a:p>
        </p:txBody>
      </p:sp>
      <p:graphicFrame>
        <p:nvGraphicFramePr>
          <p:cNvPr id="61447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757738" y="1676400"/>
          <a:ext cx="4005262" cy="187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0" name="Document" r:id="rId3" imgW="6099003" imgH="1445232" progId="Word.Document.8">
                  <p:embed/>
                </p:oleObj>
              </mc:Choice>
              <mc:Fallback>
                <p:oleObj name="Document" r:id="rId3" imgW="6099003" imgH="1445232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1500" r="50975"/>
                      <a:stretch>
                        <a:fillRect/>
                      </a:stretch>
                    </p:blipFill>
                    <p:spPr bwMode="auto">
                      <a:xfrm>
                        <a:off x="4757738" y="1676400"/>
                        <a:ext cx="4005262" cy="18748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92D8286A-00AC-455D-BFC8-B1274375777B}" type="slidenum">
              <a:rPr lang="en-US" sz="1400" smtClean="0">
                <a:latin typeface="Arial" charset="0"/>
              </a:rPr>
              <a:pPr eaLnBrk="1" hangingPunct="1"/>
              <a:t>59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Local Variable Overflow</a:t>
            </a:r>
          </a:p>
        </p:txBody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Normally, if a local variable overflows</a:t>
            </a:r>
          </a:p>
          <a:p>
            <a:pPr lvl="1" eaLnBrk="1" hangingPunct="1"/>
            <a:r>
              <a:rPr lang="en-US" sz="2400" smtClean="0"/>
              <a:t>The data on the stack is “clobbered”</a:t>
            </a:r>
          </a:p>
          <a:p>
            <a:pPr lvl="1" eaLnBrk="1" hangingPunct="1"/>
            <a:r>
              <a:rPr lang="en-US" sz="2400" smtClean="0"/>
              <a:t>When the function attempts to return</a:t>
            </a:r>
          </a:p>
          <a:p>
            <a:pPr lvl="2" eaLnBrk="1" hangingPunct="1"/>
            <a:r>
              <a:rPr lang="en-US" sz="2000" smtClean="0"/>
              <a:t>The process crashes </a:t>
            </a:r>
          </a:p>
          <a:p>
            <a:pPr eaLnBrk="1" hangingPunct="1"/>
            <a:r>
              <a:rPr lang="en-US" sz="2800" smtClean="0"/>
              <a:t>If however, a “bad guy” carefully crafts the data that overflows</a:t>
            </a:r>
          </a:p>
          <a:p>
            <a:pPr lvl="1" eaLnBrk="1" hangingPunct="1"/>
            <a:r>
              <a:rPr lang="en-US" sz="2400" smtClean="0"/>
              <a:t>Replaces the return address with a valid address that contains code that the “bad guy” wants to execute</a:t>
            </a:r>
          </a:p>
          <a:p>
            <a:pPr eaLnBrk="1" hangingPunct="1"/>
            <a:r>
              <a:rPr lang="en-US" sz="2800" smtClean="0"/>
              <a:t>For excruciating details see</a:t>
            </a:r>
          </a:p>
          <a:p>
            <a:pPr lvl="1" eaLnBrk="1" hangingPunct="1"/>
            <a:r>
              <a:rPr lang="en-US" sz="2400" i="1" smtClean="0"/>
              <a:t>Smashing the Stack for Fun and Profit</a:t>
            </a:r>
            <a:r>
              <a:rPr lang="en-US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DF28F33C-38B3-4814-BDA7-F853687AB6A9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Taking a Decision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Base upon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Cost benefit analysis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Risk analysis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Use the language strength of the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Procedural vs. object-oriented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Pure object-oriented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Hybrid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Acquiring needed skills issue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Hire new talent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Retrain existing employees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mixture?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91E43BA0-F389-476E-A67B-550BD2C142B6}" type="slidenum">
              <a:rPr lang="en-US" sz="1400" smtClean="0">
                <a:latin typeface="Arial" charset="0"/>
              </a:rPr>
              <a:pPr eaLnBrk="1" hangingPunct="1"/>
              <a:t>60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Preventing Overflow</a:t>
            </a:r>
          </a:p>
        </p:txBody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Many languages perform bounds checks on arrays and strings to prevent overflow</a:t>
            </a:r>
          </a:p>
          <a:p>
            <a:pPr eaLnBrk="1" hangingPunct="1"/>
            <a:r>
              <a:rPr lang="en-US" sz="2800" smtClean="0"/>
              <a:t>Not so,  C, C++</a:t>
            </a:r>
          </a:p>
          <a:p>
            <a:pPr eaLnBrk="1" hangingPunct="1"/>
            <a:r>
              <a:rPr lang="en-US" sz="2800" smtClean="0"/>
              <a:t>Main offenders</a:t>
            </a:r>
          </a:p>
          <a:p>
            <a:pPr lvl="1" eaLnBrk="1" hangingPunct="1"/>
            <a:r>
              <a:rPr lang="en-US" sz="2400" smtClean="0"/>
              <a:t>strcpy, strcat</a:t>
            </a:r>
          </a:p>
          <a:p>
            <a:pPr lvl="1" eaLnBrk="1" hangingPunct="1"/>
            <a:r>
              <a:rPr lang="en-US" sz="2400" smtClean="0"/>
              <a:t>sprintf</a:t>
            </a:r>
          </a:p>
          <a:p>
            <a:pPr lvl="1" eaLnBrk="1" hangingPunct="1"/>
            <a:r>
              <a:rPr lang="en-US" sz="2400" smtClean="0"/>
              <a:t>scanf, </a:t>
            </a:r>
          </a:p>
          <a:p>
            <a:pPr lvl="1" eaLnBrk="1" hangingPunct="1"/>
            <a:r>
              <a:rPr lang="en-US" sz="2400" smtClean="0"/>
              <a:t>gets</a:t>
            </a:r>
          </a:p>
          <a:p>
            <a:pPr lvl="1" eaLnBrk="1" hangingPunct="1">
              <a:buFontTx/>
              <a:buNone/>
            </a:pPr>
            <a:r>
              <a:rPr lang="en-US" sz="2400" smtClean="0"/>
              <a:t>And all their sisters, and their cousins, and their aunts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45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78B22BE4-A189-464E-9033-B2911E06CFA8}" type="slidenum">
              <a:rPr lang="en-US" sz="1400" smtClean="0">
                <a:latin typeface="Arial" charset="0"/>
              </a:rPr>
              <a:pPr eaLnBrk="1" hangingPunct="1"/>
              <a:t>61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Preventing Overflow (cont)</a:t>
            </a:r>
          </a:p>
        </p:txBody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 minor improvement (for C programmers)</a:t>
            </a:r>
          </a:p>
          <a:p>
            <a:pPr lvl="1" eaLnBrk="1" hangingPunct="1"/>
            <a:r>
              <a:rPr lang="en-US" sz="2400" smtClean="0"/>
              <a:t>Use strncpy, strncat</a:t>
            </a:r>
          </a:p>
          <a:p>
            <a:pPr lvl="1" eaLnBrk="1" hangingPunct="1"/>
            <a:r>
              <a:rPr lang="en-US" sz="2400" smtClean="0"/>
              <a:t>But these are not without problems</a:t>
            </a:r>
          </a:p>
          <a:p>
            <a:pPr lvl="2" eaLnBrk="1" hangingPunct="1"/>
            <a:r>
              <a:rPr lang="en-US" sz="2000" smtClean="0"/>
              <a:t>strncpy( source, destination, len );</a:t>
            </a:r>
          </a:p>
          <a:p>
            <a:pPr lvl="2" eaLnBrk="1" hangingPunct="1"/>
            <a:r>
              <a:rPr lang="en-US" sz="2000" smtClean="0"/>
              <a:t>If source contains more characters than specified by len,</a:t>
            </a:r>
          </a:p>
          <a:p>
            <a:pPr lvl="3" eaLnBrk="1" hangingPunct="1"/>
            <a:r>
              <a:rPr lang="en-US" sz="1800" smtClean="0"/>
              <a:t>No terminating null is place at the end of source</a:t>
            </a:r>
          </a:p>
          <a:p>
            <a:pPr lvl="1" eaLnBrk="1" hangingPunct="1"/>
            <a:r>
              <a:rPr lang="en-US" sz="2400" smtClean="0"/>
              <a:t>Better choice</a:t>
            </a:r>
          </a:p>
          <a:p>
            <a:pPr lvl="2" eaLnBrk="1" hangingPunct="1"/>
            <a:r>
              <a:rPr lang="en-US" sz="2000" smtClean="0"/>
              <a:t>strlcpy, strlcat - available on Darwin, FreeBSD, OpenBSD</a:t>
            </a:r>
          </a:p>
          <a:p>
            <a:pPr lvl="2" eaLnBrk="1" hangingPunct="1"/>
            <a:r>
              <a:rPr lang="en-US" sz="2000" smtClean="0"/>
              <a:t>Freeware source code versions available for down load</a:t>
            </a:r>
          </a:p>
          <a:p>
            <a:pPr lvl="1" eaLnBrk="1" hangingPunct="1"/>
            <a:r>
              <a:rPr lang="en-US" sz="2400" smtClean="0"/>
              <a:t>Heavy-duty libraries</a:t>
            </a:r>
          </a:p>
          <a:p>
            <a:pPr lvl="2" eaLnBrk="1" hangingPunct="1"/>
            <a:r>
              <a:rPr lang="en-US" sz="2000" smtClean="0"/>
              <a:t>SafeStr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55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55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9F7EDDB4-AE41-4993-891F-27699B02DDC4}" type="slidenum">
              <a:rPr lang="en-US" sz="1400" smtClean="0">
                <a:latin typeface="Arial" charset="0"/>
              </a:rPr>
              <a:pPr eaLnBrk="1" hangingPunct="1"/>
              <a:t>62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Preventing Overflow (cont)</a:t>
            </a:r>
          </a:p>
        </p:txBody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With C++</a:t>
            </a:r>
          </a:p>
          <a:p>
            <a:pPr lvl="1" eaLnBrk="1" hangingPunct="1"/>
            <a:r>
              <a:rPr lang="en-US" smtClean="0"/>
              <a:t>Whenever possible use string class</a:t>
            </a:r>
          </a:p>
          <a:p>
            <a:pPr lvl="2" eaLnBrk="1" hangingPunct="1"/>
            <a:r>
              <a:rPr lang="en-US" smtClean="0"/>
              <a:t>Overflows still possible if you use [ ]</a:t>
            </a:r>
          </a:p>
          <a:p>
            <a:pPr lvl="2" eaLnBrk="1" hangingPunct="1"/>
            <a:r>
              <a:rPr lang="en-US" smtClean="0"/>
              <a:t>If you need a c-style string for system call, recall a member function exists for that purpose  c_str( )</a:t>
            </a:r>
          </a:p>
          <a:p>
            <a:pPr lvl="1" eaLnBrk="1" hangingPunct="1"/>
            <a:r>
              <a:rPr lang="en-US" smtClean="0"/>
              <a:t>Some better classes available e.g. Boost library</a:t>
            </a:r>
          </a:p>
          <a:p>
            <a:pPr lvl="2" eaLnBrk="1" hangingPunct="1"/>
            <a:r>
              <a:rPr lang="en-US" sz="2000" smtClean="0">
                <a:latin typeface="Lucida Console" pitchFamily="49" charset="0"/>
              </a:rPr>
              <a:t>rope</a:t>
            </a:r>
            <a:r>
              <a:rPr lang="en-US" smtClean="0"/>
              <a:t> class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2C9820DC-54CD-4A16-A525-73866C7CA908}" type="slidenum">
              <a:rPr lang="en-US" sz="1400" smtClean="0">
                <a:latin typeface="Arial" charset="0"/>
              </a:rPr>
              <a:pPr eaLnBrk="1" hangingPunct="1"/>
              <a:t>63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Stack Protection by Compiler</a:t>
            </a:r>
          </a:p>
        </p:txBody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compilers use a “canary” to detect stack overflows</a:t>
            </a:r>
          </a:p>
          <a:p>
            <a:pPr lvl="1" eaLnBrk="1" hangingPunct="1"/>
            <a:r>
              <a:rPr lang="en-US" smtClean="0"/>
              <a:t>Place an unpredictable value on the stack, prior to the return address</a:t>
            </a:r>
          </a:p>
          <a:p>
            <a:pPr lvl="1" eaLnBrk="1" hangingPunct="1"/>
            <a:r>
              <a:rPr lang="en-US" smtClean="0"/>
              <a:t>Prior to using the return address, check to see if the canary has be overwritten</a:t>
            </a:r>
          </a:p>
          <a:p>
            <a:pPr lvl="2" eaLnBrk="1" hangingPunct="1"/>
            <a:r>
              <a:rPr lang="en-US" smtClean="0"/>
              <a:t>If so -  abort, throw an exception, …</a:t>
            </a:r>
          </a:p>
          <a:p>
            <a:pPr eaLnBrk="1" hangingPunct="1"/>
            <a:r>
              <a:rPr lang="en-US" smtClean="0"/>
              <a:t>StackGuard, propolice, Stack Shield, MS  /GS switch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75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75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148AF906-B3E6-44B5-9396-4522CCA9DD77}" type="slidenum">
              <a:rPr lang="en-US" sz="1400" smtClean="0">
                <a:latin typeface="Arial" charset="0"/>
              </a:rPr>
              <a:pPr eaLnBrk="1" hangingPunct="1"/>
              <a:t>64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Stack Protection by Compiler (cont)</a:t>
            </a:r>
          </a:p>
        </p:txBody>
      </p:sp>
      <p:sp>
        <p:nvSpPr>
          <p:cNvPr id="675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However, workarounds now exist</a:t>
            </a:r>
          </a:p>
          <a:p>
            <a:pPr lvl="1" eaLnBrk="1" hangingPunct="1"/>
            <a:r>
              <a:rPr lang="en-US" smtClean="0">
                <a:hlinkClick r:id="rId2"/>
              </a:rPr>
              <a:t>http://www.coresecurity.com/files/files/11/StackguardPaper.pdf</a:t>
            </a:r>
            <a:endParaRPr lang="en-US" smtClean="0"/>
          </a:p>
          <a:p>
            <a:pPr lvl="1" eaLnBrk="1" hangingPunct="1"/>
            <a:r>
              <a:rPr lang="en-US" smtClean="0">
                <a:hlinkClick r:id="rId3"/>
              </a:rPr>
              <a:t>http://www.phrack.org/phrack/56/p56-0x05</a:t>
            </a: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86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8C92EBB3-F93B-4A7C-9116-850C5069255E}" type="slidenum">
              <a:rPr lang="en-US" sz="1400" smtClean="0">
                <a:latin typeface="Arial" charset="0"/>
              </a:rPr>
              <a:pPr eaLnBrk="1" hangingPunct="1"/>
              <a:t>65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Smashing Attacks</a:t>
            </a:r>
          </a:p>
        </p:txBody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Possible in theory; difficult, but not impossible in practice</a:t>
            </a:r>
          </a:p>
          <a:p>
            <a:pPr lvl="1" eaLnBrk="1" hangingPunct="1"/>
            <a:r>
              <a:rPr lang="en-US" smtClean="0"/>
              <a:t>Attacker has to identify security critical variables (akin to the criticality of the return address on the stack)</a:t>
            </a:r>
          </a:p>
          <a:p>
            <a:pPr lvl="2" eaLnBrk="1" hangingPunct="1"/>
            <a:r>
              <a:rPr lang="en-US" smtClean="0"/>
              <a:t>Difficult without source code</a:t>
            </a:r>
          </a:p>
          <a:p>
            <a:pPr lvl="1" eaLnBrk="1" hangingPunct="1"/>
            <a:r>
              <a:rPr lang="en-US" smtClean="0"/>
              <a:t>Attacker has to find a buffer to overflow to rewrite the critical variable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96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96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4810302B-949A-400C-A0BC-2A7A213902C6}" type="slidenum">
              <a:rPr lang="en-US" sz="1400" smtClean="0">
                <a:latin typeface="Arial" charset="0"/>
              </a:rPr>
              <a:pPr eaLnBrk="1" hangingPunct="1"/>
              <a:t>66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</p:spPr>
        <p:txBody>
          <a:bodyPr/>
          <a:lstStyle/>
          <a:p>
            <a:pPr eaLnBrk="1" hangingPunct="1"/>
            <a:r>
              <a:rPr lang="en-US" sz="4000" smtClean="0"/>
              <a:t>Guiding Principles for Software Security</a:t>
            </a:r>
          </a:p>
        </p:txBody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From Viega and McGraw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Secure the weakest link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Practice defense in depth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Fail securely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Follow the principle of least privilege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Compartmentalize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Keep it simple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Promote privacy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Remember hiding secrets is hard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Be reluctant to trust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/>
              <a:t>Use your community resources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Secure the Weakest Link	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- physical security</a:t>
            </a:r>
          </a:p>
          <a:p>
            <a:pPr lvl="1"/>
            <a:r>
              <a:rPr lang="en-US" smtClean="0"/>
              <a:t>Attacker take the path of least resistance</a:t>
            </a:r>
          </a:p>
          <a:p>
            <a:r>
              <a:rPr lang="en-US" smtClean="0"/>
              <a:t>Approach</a:t>
            </a:r>
          </a:p>
          <a:p>
            <a:pPr lvl="1"/>
            <a:r>
              <a:rPr lang="en-US" smtClean="0"/>
              <a:t>List vulnerabilities by process area</a:t>
            </a:r>
          </a:p>
          <a:p>
            <a:pPr lvl="1"/>
            <a:r>
              <a:rPr lang="en-US" smtClean="0"/>
              <a:t>Assign weakness ranking</a:t>
            </a:r>
          </a:p>
          <a:p>
            <a:pPr lvl="1"/>
            <a:r>
              <a:rPr lang="en-US" smtClean="0"/>
              <a:t>Iteratively address the vulnerabilities weakest first</a:t>
            </a:r>
          </a:p>
          <a:p>
            <a:endParaRPr lang="en-US" smtClean="0"/>
          </a:p>
        </p:txBody>
      </p:sp>
      <p:sp>
        <p:nvSpPr>
          <p:cNvPr id="7066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066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06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D4A43BA3-AEFC-46AA-BFB4-40ECFD1F7513}" type="slidenum">
              <a:rPr lang="en-US" sz="1400" smtClean="0">
                <a:latin typeface="Arial" charset="0"/>
              </a:rPr>
              <a:pPr eaLnBrk="1" hangingPunct="1"/>
              <a:t>67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Defense in Depth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– perimeter defense</a:t>
            </a:r>
          </a:p>
          <a:p>
            <a:pPr lvl="1"/>
            <a:r>
              <a:rPr lang="en-US" smtClean="0"/>
              <a:t>Originated as military concept</a:t>
            </a:r>
          </a:p>
          <a:p>
            <a:r>
              <a:rPr lang="en-US" smtClean="0"/>
              <a:t>Approach (NSA)</a:t>
            </a:r>
          </a:p>
          <a:p>
            <a:pPr lvl="1"/>
            <a:r>
              <a:rPr lang="en-US" smtClean="0"/>
              <a:t>Identify potential adversaries, motivations and classes of attack</a:t>
            </a:r>
          </a:p>
          <a:p>
            <a:pPr lvl="1"/>
            <a:r>
              <a:rPr lang="en-US" smtClean="0"/>
              <a:t>List common classes of attack</a:t>
            </a:r>
          </a:p>
          <a:p>
            <a:pPr lvl="1"/>
            <a:r>
              <a:rPr lang="en-US" smtClean="0"/>
              <a:t>Build the in-depth desfense by the common classes </a:t>
            </a:r>
          </a:p>
        </p:txBody>
      </p:sp>
      <p:sp>
        <p:nvSpPr>
          <p:cNvPr id="7168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168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16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469B1711-7D67-4C6F-88A6-D5F7DF6D98B3}" type="slidenum">
              <a:rPr lang="en-US" sz="1400" smtClean="0">
                <a:latin typeface="Arial" charset="0"/>
              </a:rPr>
              <a:pPr eaLnBrk="1" hangingPunct="1"/>
              <a:t>68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Fail Securely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– buffer overflow detected by canary</a:t>
            </a:r>
          </a:p>
          <a:p>
            <a:r>
              <a:rPr lang="en-US" smtClean="0"/>
              <a:t>Approach</a:t>
            </a:r>
          </a:p>
          <a:p>
            <a:pPr lvl="1"/>
            <a:r>
              <a:rPr lang="en-US" smtClean="0"/>
              <a:t>Identify key checkpoint</a:t>
            </a:r>
          </a:p>
          <a:p>
            <a:pPr lvl="1"/>
            <a:r>
              <a:rPr lang="en-US" smtClean="0"/>
              <a:t>Explore what happens if checkpoint fails</a:t>
            </a:r>
          </a:p>
          <a:p>
            <a:endParaRPr lang="en-US" smtClean="0"/>
          </a:p>
        </p:txBody>
      </p:sp>
      <p:sp>
        <p:nvSpPr>
          <p:cNvPr id="727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27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27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F9B40F08-82CD-4BE9-BCA0-A818F4C592BB}" type="slidenum">
              <a:rPr lang="en-US" sz="1400" smtClean="0">
                <a:latin typeface="Arial" charset="0"/>
              </a:rPr>
              <a:pPr eaLnBrk="1" hangingPunct="1"/>
              <a:t>69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7D260554-DCAB-46E3-9747-63D066280C0C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X- Generation Language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First-generation languages</a:t>
            </a:r>
          </a:p>
          <a:p>
            <a:pPr lvl="1" eaLnBrk="1" hangingPunct="1"/>
            <a:r>
              <a:rPr lang="en-US" smtClean="0"/>
              <a:t>Machine code</a:t>
            </a:r>
          </a:p>
          <a:p>
            <a:pPr eaLnBrk="1" hangingPunct="1"/>
            <a:r>
              <a:rPr lang="en-US" smtClean="0"/>
              <a:t>Second-generation language</a:t>
            </a:r>
          </a:p>
          <a:p>
            <a:pPr lvl="1" eaLnBrk="1" hangingPunct="1"/>
            <a:r>
              <a:rPr lang="en-US" smtClean="0"/>
              <a:t>Assembly</a:t>
            </a:r>
          </a:p>
          <a:p>
            <a:pPr eaLnBrk="1" hangingPunct="1"/>
            <a:r>
              <a:rPr lang="en-US" smtClean="0"/>
              <a:t>Third-generation language</a:t>
            </a:r>
          </a:p>
          <a:p>
            <a:pPr lvl="1" eaLnBrk="1" hangingPunct="1"/>
            <a:r>
              <a:rPr lang="en-US" smtClean="0"/>
              <a:t>High order language</a:t>
            </a:r>
          </a:p>
          <a:p>
            <a:pPr lvl="2" eaLnBrk="1" hangingPunct="1"/>
            <a:r>
              <a:rPr lang="en-US" smtClean="0"/>
              <a:t>Multiple (5-10) machine instructions/source line</a:t>
            </a:r>
          </a:p>
          <a:p>
            <a:pPr lvl="2" eaLnBrk="1" hangingPunct="1"/>
            <a:r>
              <a:rPr lang="en-US" smtClean="0"/>
              <a:t>Examples: FORTRAN, C, COBOL …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762000"/>
          </a:xfrm>
        </p:spPr>
        <p:txBody>
          <a:bodyPr/>
          <a:lstStyle/>
          <a:p>
            <a:r>
              <a:rPr lang="en-US" smtClean="0"/>
              <a:t>Follow Principle of Least Privilege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– Personnel security clearance</a:t>
            </a:r>
          </a:p>
          <a:p>
            <a:r>
              <a:rPr lang="en-US" smtClean="0"/>
              <a:t>Approach</a:t>
            </a:r>
          </a:p>
          <a:p>
            <a:pPr lvl="1"/>
            <a:r>
              <a:rPr lang="en-US" smtClean="0"/>
              <a:t>Inventory privileges needed for operations</a:t>
            </a:r>
          </a:p>
          <a:p>
            <a:pPr lvl="1"/>
            <a:r>
              <a:rPr lang="en-US" smtClean="0"/>
              <a:t>Review and restrict to minimum privilege necessary to carry out the assignment</a:t>
            </a:r>
          </a:p>
          <a:p>
            <a:endParaRPr lang="en-US" smtClean="0"/>
          </a:p>
        </p:txBody>
      </p:sp>
      <p:sp>
        <p:nvSpPr>
          <p:cNvPr id="7373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373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37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E46EAADF-9D59-44D9-AEA0-BB7C3EA5F3A5}" type="slidenum">
              <a:rPr lang="en-US" sz="1400" smtClean="0">
                <a:latin typeface="Arial" charset="0"/>
              </a:rPr>
              <a:pPr eaLnBrk="1" hangingPunct="1"/>
              <a:t>70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Compartmentalize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– Submarines are built with sealable compartments</a:t>
            </a:r>
          </a:p>
          <a:p>
            <a:r>
              <a:rPr lang="en-US" smtClean="0"/>
              <a:t>Approach</a:t>
            </a:r>
          </a:p>
          <a:p>
            <a:pPr lvl="1"/>
            <a:r>
              <a:rPr lang="en-US" smtClean="0"/>
              <a:t>List security components</a:t>
            </a:r>
          </a:p>
          <a:p>
            <a:pPr lvl="1"/>
            <a:r>
              <a:rPr lang="en-US" smtClean="0"/>
              <a:t>Determine coupling between components</a:t>
            </a:r>
          </a:p>
          <a:p>
            <a:pPr lvl="1"/>
            <a:r>
              <a:rPr lang="en-US" smtClean="0"/>
              <a:t>Reduce couplings to the minimum need to carry out assignment </a:t>
            </a:r>
          </a:p>
        </p:txBody>
      </p:sp>
      <p:sp>
        <p:nvSpPr>
          <p:cNvPr id="7475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47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47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BF7CB5F2-9957-427A-A2F8-AA1AD5FF3865}" type="slidenum">
              <a:rPr lang="en-US" sz="1400" smtClean="0">
                <a:latin typeface="Arial" charset="0"/>
              </a:rPr>
              <a:pPr eaLnBrk="1" hangingPunct="1"/>
              <a:t>71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Keep It Simple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– Only need to dial 3 digits for emergency help</a:t>
            </a:r>
          </a:p>
          <a:p>
            <a:r>
              <a:rPr lang="en-US" smtClean="0"/>
              <a:t>Approach</a:t>
            </a:r>
          </a:p>
          <a:p>
            <a:pPr lvl="1"/>
            <a:r>
              <a:rPr lang="en-US" smtClean="0"/>
              <a:t>Reuse of code</a:t>
            </a:r>
          </a:p>
          <a:p>
            <a:pPr lvl="1"/>
            <a:r>
              <a:rPr lang="en-US" smtClean="0"/>
              <a:t>Introduce common chokepoints</a:t>
            </a:r>
          </a:p>
        </p:txBody>
      </p:sp>
      <p:sp>
        <p:nvSpPr>
          <p:cNvPr id="7578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57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57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EC091660-32CE-4EB1-B3B9-199FFFAB596F}" type="slidenum">
              <a:rPr lang="en-US" sz="1400" smtClean="0">
                <a:latin typeface="Arial" charset="0"/>
              </a:rPr>
              <a:pPr eaLnBrk="1" hangingPunct="1"/>
              <a:t>72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Promote Privacy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– Cookies used only with user permission</a:t>
            </a:r>
          </a:p>
          <a:p>
            <a:r>
              <a:rPr lang="en-US" smtClean="0"/>
              <a:t>Approach</a:t>
            </a:r>
          </a:p>
          <a:p>
            <a:pPr lvl="1"/>
            <a:r>
              <a:rPr lang="en-US" smtClean="0"/>
              <a:t>Compile list of basic system components</a:t>
            </a:r>
          </a:p>
          <a:p>
            <a:pPr lvl="1"/>
            <a:r>
              <a:rPr lang="en-US" smtClean="0"/>
              <a:t>Identify information revealed</a:t>
            </a:r>
          </a:p>
          <a:p>
            <a:pPr lvl="2"/>
            <a:r>
              <a:rPr lang="en-US" smtClean="0"/>
              <a:t>User</a:t>
            </a:r>
          </a:p>
          <a:p>
            <a:pPr lvl="2"/>
            <a:r>
              <a:rPr lang="en-US" smtClean="0"/>
              <a:t>System /  Server  identification withheld </a:t>
            </a:r>
          </a:p>
          <a:p>
            <a:endParaRPr lang="en-US" smtClean="0"/>
          </a:p>
        </p:txBody>
      </p:sp>
      <p:sp>
        <p:nvSpPr>
          <p:cNvPr id="7680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68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68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8FB17E2E-66B2-42EE-AA7E-8452FD70D2A8}" type="slidenum">
              <a:rPr lang="en-US" sz="1400" smtClean="0">
                <a:latin typeface="Arial" charset="0"/>
              </a:rPr>
              <a:pPr eaLnBrk="1" hangingPunct="1"/>
              <a:t>73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Hiding Secrets is Hard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– How quickly have various “protections” been broken, DeCSS → CSS</a:t>
            </a:r>
          </a:p>
          <a:p>
            <a:r>
              <a:rPr lang="en-US" smtClean="0"/>
              <a:t>Approach</a:t>
            </a:r>
          </a:p>
          <a:p>
            <a:pPr lvl="1"/>
            <a:r>
              <a:rPr lang="en-US" smtClean="0"/>
              <a:t>Identify “secrets” present in the system</a:t>
            </a:r>
          </a:p>
          <a:p>
            <a:pPr lvl="1"/>
            <a:r>
              <a:rPr lang="en-US" smtClean="0"/>
              <a:t>Identify adversaries</a:t>
            </a:r>
          </a:p>
          <a:p>
            <a:pPr lvl="1"/>
            <a:r>
              <a:rPr lang="en-US" smtClean="0"/>
              <a:t>Assess risk</a:t>
            </a:r>
          </a:p>
          <a:p>
            <a:pPr lvl="1"/>
            <a:r>
              <a:rPr lang="en-US" smtClean="0"/>
              <a:t>Address risk</a:t>
            </a:r>
          </a:p>
        </p:txBody>
      </p:sp>
      <p:sp>
        <p:nvSpPr>
          <p:cNvPr id="7782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78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78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6E317EA7-0322-406D-A5C9-74730CC5AF1C}" type="slidenum">
              <a:rPr lang="en-US" sz="1400" smtClean="0">
                <a:latin typeface="Arial" charset="0"/>
              </a:rPr>
              <a:pPr eaLnBrk="1" hangingPunct="1"/>
              <a:t>74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 Reluctant to Trust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–  Social engineering ala Kevin Mitnick </a:t>
            </a:r>
          </a:p>
          <a:p>
            <a:r>
              <a:rPr lang="en-US" smtClean="0"/>
              <a:t>Approach</a:t>
            </a:r>
          </a:p>
          <a:p>
            <a:pPr lvl="1"/>
            <a:r>
              <a:rPr lang="en-US" smtClean="0"/>
              <a:t>Identify trust relations in system</a:t>
            </a:r>
          </a:p>
          <a:p>
            <a:pPr lvl="2"/>
            <a:r>
              <a:rPr lang="en-US" smtClean="0"/>
              <a:t>Individuals</a:t>
            </a:r>
          </a:p>
          <a:p>
            <a:pPr lvl="2"/>
            <a:r>
              <a:rPr lang="en-US" smtClean="0"/>
              <a:t>Other systems</a:t>
            </a:r>
          </a:p>
          <a:p>
            <a:pPr lvl="1"/>
            <a:r>
              <a:rPr lang="en-US" smtClean="0"/>
              <a:t>Log interactions with trustee</a:t>
            </a:r>
          </a:p>
          <a:p>
            <a:pPr lvl="1"/>
            <a:r>
              <a:rPr lang="en-US" smtClean="0"/>
              <a:t>Review log</a:t>
            </a:r>
          </a:p>
        </p:txBody>
      </p:sp>
      <p:sp>
        <p:nvSpPr>
          <p:cNvPr id="7885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88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88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E265524F-2CD9-4A85-80E3-F0CA3797B781}" type="slidenum">
              <a:rPr lang="en-US" sz="1400" smtClean="0">
                <a:latin typeface="Arial" charset="0"/>
              </a:rPr>
              <a:pPr eaLnBrk="1" hangingPunct="1"/>
              <a:t>75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Your Community Resources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 – Use encryption techniques that are peer reviewed and widely use</a:t>
            </a:r>
          </a:p>
          <a:p>
            <a:r>
              <a:rPr lang="en-US" smtClean="0"/>
              <a:t>Approach</a:t>
            </a:r>
          </a:p>
          <a:p>
            <a:pPr lvl="1"/>
            <a:r>
              <a:rPr lang="en-US" smtClean="0"/>
              <a:t>Become aware of resources - NIST, SANS, USCERT, CERIAS, Schneier on Security, ..</a:t>
            </a:r>
          </a:p>
          <a:p>
            <a:pPr lvl="1"/>
            <a:r>
              <a:rPr lang="en-US" smtClean="0"/>
              <a:t>Regularly monitor your resources</a:t>
            </a:r>
          </a:p>
          <a:p>
            <a:pPr lvl="1"/>
            <a:r>
              <a:rPr lang="en-US" smtClean="0"/>
              <a:t>Consult resource when your situation changes</a:t>
            </a:r>
          </a:p>
          <a:p>
            <a:pPr lvl="1"/>
            <a:endParaRPr lang="en-US" smtClean="0"/>
          </a:p>
        </p:txBody>
      </p:sp>
      <p:sp>
        <p:nvSpPr>
          <p:cNvPr id="7987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98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98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A3DFF8F6-85D7-46C4-90BA-E1C03BDE47B3}" type="slidenum">
              <a:rPr lang="en-US" sz="1400" smtClean="0">
                <a:latin typeface="Arial" charset="0"/>
              </a:rPr>
              <a:pPr eaLnBrk="1" hangingPunct="1"/>
              <a:t>76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08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09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D7F263BA-BEF7-4CD0-8821-28008CE59407}" type="slidenum">
              <a:rPr lang="en-US" sz="1400" smtClean="0">
                <a:latin typeface="Arial" charset="0"/>
              </a:rPr>
              <a:pPr eaLnBrk="1" hangingPunct="1"/>
              <a:t>77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References</a:t>
            </a:r>
          </a:p>
        </p:txBody>
      </p:sp>
      <p:sp>
        <p:nvSpPr>
          <p:cNvPr id="809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Any of Henry Ledgard  “Proverbs” series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Robert Martin, </a:t>
            </a:r>
            <a:r>
              <a:rPr lang="en-US" i="1" u="sng" smtClean="0"/>
              <a:t>Clean Code</a:t>
            </a:r>
            <a:r>
              <a:rPr lang="en-US" smtClean="0"/>
              <a:t>, Prentice Hall, 2009, ISBN 0-13-235088-2.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Brian W. Kernighan and Rob Pike, </a:t>
            </a:r>
            <a:r>
              <a:rPr lang="en-US" i="1" u="sng" smtClean="0"/>
              <a:t>The Practice of Programming</a:t>
            </a:r>
            <a:r>
              <a:rPr lang="en-US" smtClean="0"/>
              <a:t>, Addison-Wesley, 1999, ISBN  0-201-61586-X.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Brian Snow, </a:t>
            </a:r>
            <a:r>
              <a:rPr lang="en-US" i="1" smtClean="0"/>
              <a:t>Future of Security</a:t>
            </a:r>
            <a:r>
              <a:rPr lang="en-US" smtClean="0"/>
              <a:t>, Panel presentation at IEEE Security and Privacy, May 1999.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i="1" smtClean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19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19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A62AD179-6D8F-4979-B9F8-0F3EE6D5D797}" type="slidenum">
              <a:rPr lang="en-US" sz="1400" smtClean="0">
                <a:latin typeface="Arial" charset="0"/>
              </a:rPr>
              <a:pPr eaLnBrk="1" hangingPunct="1"/>
              <a:t>78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References</a:t>
            </a:r>
          </a:p>
        </p:txBody>
      </p:sp>
      <p:sp>
        <p:nvSpPr>
          <p:cNvPr id="819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John Viega and Gary McGraw, </a:t>
            </a:r>
            <a:r>
              <a:rPr lang="en-US" i="1" smtClean="0"/>
              <a:t>Building Secure Software,</a:t>
            </a:r>
            <a:r>
              <a:rPr lang="en-US" smtClean="0"/>
              <a:t> Addison-Wesley, 2003.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John Viega and Matt Messier, </a:t>
            </a:r>
            <a:r>
              <a:rPr lang="en-US" i="1" smtClean="0"/>
              <a:t>Secure Programming Cookbook</a:t>
            </a:r>
            <a:r>
              <a:rPr lang="en-US" smtClean="0"/>
              <a:t>, O’Reilly, 2003.</a:t>
            </a:r>
            <a:endParaRPr lang="en-US" i="1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Mark Graff and Kenneth R. vanWyk, </a:t>
            </a:r>
            <a:r>
              <a:rPr lang="en-US" i="1" smtClean="0"/>
              <a:t>Secure Coding</a:t>
            </a:r>
            <a:r>
              <a:rPr lang="en-US" smtClean="0"/>
              <a:t>, O’Reilly, 2003.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Aleph One, </a:t>
            </a:r>
            <a:r>
              <a:rPr lang="en-US" i="1" smtClean="0"/>
              <a:t>Smashing the Stack for Fun and Profit, </a:t>
            </a:r>
            <a:r>
              <a:rPr lang="en-US" smtClean="0"/>
              <a:t>Phrack 49</a:t>
            </a:r>
            <a:r>
              <a:rPr lang="en-US" i="1" smtClean="0"/>
              <a:t>, </a:t>
            </a:r>
            <a:r>
              <a:rPr lang="en-US" i="1" smtClean="0">
                <a:hlinkClick r:id="rId2"/>
              </a:rPr>
              <a:t>http://phrack.org/show.php?p=49&amp;a=14</a:t>
            </a:r>
            <a:r>
              <a:rPr lang="en-US" i="1" smtClean="0"/>
              <a:t>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A78A9D61-C7AA-40D7-8C9D-2B5012A466B8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Fourth-Generation Language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Application-specific language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Original goal was 25 - 50 mi/source line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Database based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PowerBuilder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Oracle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DB2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Report generators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Mathematics based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Mathmatica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SPSS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10 - </a:t>
            </a:r>
            <a:fld id="{55B2659A-E286-4052-87DA-C64E53A62797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Good Programming Practices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Many best practices tend to be language specific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Some authors have made a career of adapting for each new language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Example: Henry Ledgard - authored &gt; 25 works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Programming Proverbs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Programming Proverbs and Principles</a:t>
            </a:r>
          </a:p>
          <a:p>
            <a:pPr lvl="2" eaLnBrk="1" hangingPunct="1">
              <a:lnSpc>
                <a:spcPct val="80000"/>
              </a:lnSpc>
            </a:pPr>
            <a:r>
              <a:rPr lang="nb-NO" sz="2000" smtClean="0"/>
              <a:t>Programming Proverbs for FORTRAN Programmers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FORTRAN with Style: Programming proverbs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Pascal with Style: Programming proverbs </a:t>
            </a:r>
            <a:endParaRPr lang="nb-NO" sz="2000" smtClean="0"/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Pascal with Excellence: Programming proverbs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Programming Language Landscape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Some general practices cut across specific languages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2196</TotalTime>
  <Words>3921</Words>
  <Application>Microsoft Office PowerPoint</Application>
  <PresentationFormat>On-screen Show (4:3)</PresentationFormat>
  <Paragraphs>782</Paragraphs>
  <Slides>78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80" baseType="lpstr">
      <vt:lpstr>Fireball</vt:lpstr>
      <vt:lpstr>Document</vt:lpstr>
      <vt:lpstr>Lecture 10 Implementation</vt:lpstr>
      <vt:lpstr>Overview</vt:lpstr>
      <vt:lpstr>Overview (cont)</vt:lpstr>
      <vt:lpstr>Implementation Workflow</vt:lpstr>
      <vt:lpstr>Choosing a Programming Language</vt:lpstr>
      <vt:lpstr>Taking a Decision</vt:lpstr>
      <vt:lpstr> X- Generation Language</vt:lpstr>
      <vt:lpstr>Fourth-Generation Language</vt:lpstr>
      <vt:lpstr>Good Programming Practices</vt:lpstr>
      <vt:lpstr>Best Coding Practices</vt:lpstr>
      <vt:lpstr>Best Coding Practices (cont)</vt:lpstr>
      <vt:lpstr>Best Programming Practices </vt:lpstr>
      <vt:lpstr>Guidelines for Identifier Names</vt:lpstr>
      <vt:lpstr>General Practices </vt:lpstr>
      <vt:lpstr>Identifier Names (cont)</vt:lpstr>
      <vt:lpstr>Identifier Names (cont)</vt:lpstr>
      <vt:lpstr>Contrived (?) Example</vt:lpstr>
      <vt:lpstr>Identifier Names (cont)</vt:lpstr>
      <vt:lpstr>Identifier Names (cont)</vt:lpstr>
      <vt:lpstr>Identifier Names (cont)</vt:lpstr>
      <vt:lpstr>Identifier Names (cont)</vt:lpstr>
      <vt:lpstr>Guidelines for Functions </vt:lpstr>
      <vt:lpstr>Functions  (cont)</vt:lpstr>
      <vt:lpstr>Functions  (cont)</vt:lpstr>
      <vt:lpstr>Functions  (cont)</vt:lpstr>
      <vt:lpstr>Functions  (cont)</vt:lpstr>
      <vt:lpstr>Functions  (cont)</vt:lpstr>
      <vt:lpstr>Guidelines for Comments</vt:lpstr>
      <vt:lpstr>Comments (cont)</vt:lpstr>
      <vt:lpstr>Comments (cont)</vt:lpstr>
      <vt:lpstr>Comments (cont)</vt:lpstr>
      <vt:lpstr>Guidelines for Formatting</vt:lpstr>
      <vt:lpstr>Formatting (cont)</vt:lpstr>
      <vt:lpstr>Miscellaneous  Practices </vt:lpstr>
      <vt:lpstr>Miscellaneous (cont)</vt:lpstr>
      <vt:lpstr>Miscellaneous (cont)</vt:lpstr>
      <vt:lpstr>Miscellaneous (cont)</vt:lpstr>
      <vt:lpstr>Coding Standards</vt:lpstr>
      <vt:lpstr>Recall The Distinction</vt:lpstr>
      <vt:lpstr>Implementation Metrics</vt:lpstr>
      <vt:lpstr>Implementation Metrics (cont)</vt:lpstr>
      <vt:lpstr>Implementation Metrics (cont)</vt:lpstr>
      <vt:lpstr>Implementation Metrics (cont)</vt:lpstr>
      <vt:lpstr>Origins of Bad Software </vt:lpstr>
      <vt:lpstr>Technical Factors</vt:lpstr>
      <vt:lpstr>Psychological Factors</vt:lpstr>
      <vt:lpstr>Different Views of Software</vt:lpstr>
      <vt:lpstr>Mouse Attack</vt:lpstr>
      <vt:lpstr>Mouse Attack (cont)</vt:lpstr>
      <vt:lpstr>Some Different Views of the System</vt:lpstr>
      <vt:lpstr>Some Different Views (cont)</vt:lpstr>
      <vt:lpstr>Real World Factors</vt:lpstr>
      <vt:lpstr>Real World Factors (cont)</vt:lpstr>
      <vt:lpstr>Real World Factors (cont)</vt:lpstr>
      <vt:lpstr>Focus for the Rest of the Lecture</vt:lpstr>
      <vt:lpstr>Buffer Overflow Background</vt:lpstr>
      <vt:lpstr>Process Memory Image</vt:lpstr>
      <vt:lpstr>Structure of the Stack Frame</vt:lpstr>
      <vt:lpstr>Local Variable Overflow</vt:lpstr>
      <vt:lpstr>Preventing Overflow</vt:lpstr>
      <vt:lpstr>Preventing Overflow (cont)</vt:lpstr>
      <vt:lpstr>Preventing Overflow (cont)</vt:lpstr>
      <vt:lpstr>Stack Protection by Compiler</vt:lpstr>
      <vt:lpstr>Stack Protection by Compiler (cont)</vt:lpstr>
      <vt:lpstr>Heap Smashing Attacks</vt:lpstr>
      <vt:lpstr>Guiding Principles for Software Security</vt:lpstr>
      <vt:lpstr>Secure the Weakest Link </vt:lpstr>
      <vt:lpstr>Practice Defense in Depth</vt:lpstr>
      <vt:lpstr>Fail Securely</vt:lpstr>
      <vt:lpstr>Follow Principle of Least Privilege</vt:lpstr>
      <vt:lpstr>Compartmentalize</vt:lpstr>
      <vt:lpstr>Keep It Simple</vt:lpstr>
      <vt:lpstr>Promote Privacy</vt:lpstr>
      <vt:lpstr>Hiding Secrets is Hard</vt:lpstr>
      <vt:lpstr>Be Reluctant to Trust</vt:lpstr>
      <vt:lpstr>Use Your Community Resources</vt:lpstr>
      <vt:lpstr>References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Life-Cycle Models</dc:title>
  <dc:creator>Bill</dc:creator>
  <cp:lastModifiedBy>Bill</cp:lastModifiedBy>
  <cp:revision>68</cp:revision>
  <cp:lastPrinted>1601-01-01T00:00:00Z</cp:lastPrinted>
  <dcterms:created xsi:type="dcterms:W3CDTF">2003-01-26T23:29:36Z</dcterms:created>
  <dcterms:modified xsi:type="dcterms:W3CDTF">2014-08-23T17:40:23Z</dcterms:modified>
</cp:coreProperties>
</file>